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7"/>
  </p:notesMasterIdLst>
  <p:sldIdLst>
    <p:sldId id="273" r:id="rId4"/>
    <p:sldId id="274" r:id="rId5"/>
    <p:sldId id="276" r:id="rId6"/>
    <p:sldId id="280" r:id="rId7"/>
    <p:sldId id="281" r:id="rId8"/>
    <p:sldId id="287" r:id="rId9"/>
    <p:sldId id="264" r:id="rId10"/>
    <p:sldId id="284" r:id="rId11"/>
    <p:sldId id="285" r:id="rId12"/>
    <p:sldId id="269" r:id="rId13"/>
    <p:sldId id="286" r:id="rId14"/>
    <p:sldId id="288" r:id="rId15"/>
    <p:sldId id="272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914" userDrawn="1">
          <p15:clr>
            <a:srgbClr val="A4A3A4"/>
          </p15:clr>
        </p15:guide>
        <p15:guide id="3" pos="1776" userDrawn="1">
          <p15:clr>
            <a:srgbClr val="A4A3A4"/>
          </p15:clr>
        </p15:guide>
        <p15:guide id="4" pos="5337" userDrawn="1">
          <p15:clr>
            <a:srgbClr val="A4A3A4"/>
          </p15:clr>
        </p15:guide>
        <p15:guide id="5" pos="6811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2409" userDrawn="1">
          <p15:clr>
            <a:srgbClr val="A4A3A4"/>
          </p15:clr>
        </p15:guide>
        <p15:guide id="8" orient="horz" pos="1684" userDrawn="1">
          <p15:clr>
            <a:srgbClr val="A4A3A4"/>
          </p15:clr>
        </p15:guide>
        <p15:guide id="9" orient="horz" pos="2750" userDrawn="1">
          <p15:clr>
            <a:srgbClr val="A4A3A4"/>
          </p15:clr>
        </p15:guide>
        <p15:guide id="10" orient="horz" pos="2976" userDrawn="1">
          <p15:clr>
            <a:srgbClr val="A4A3A4"/>
          </p15:clr>
        </p15:guide>
        <p15:guide id="11" pos="3001" userDrawn="1">
          <p15:clr>
            <a:srgbClr val="A4A3A4"/>
          </p15:clr>
        </p15:guide>
        <p15:guide id="12" pos="3228" userDrawn="1">
          <p15:clr>
            <a:srgbClr val="A4A3A4"/>
          </p15:clr>
        </p15:guide>
        <p15:guide id="13" pos="4362" userDrawn="1">
          <p15:clr>
            <a:srgbClr val="A4A3A4"/>
          </p15:clr>
        </p15:guide>
        <p15:guide id="14" pos="4611" userDrawn="1">
          <p15:clr>
            <a:srgbClr val="A4A3A4"/>
          </p15:clr>
        </p15:guide>
        <p15:guide id="15" pos="5790" userDrawn="1">
          <p15:clr>
            <a:srgbClr val="A4A3A4"/>
          </p15:clr>
        </p15:guide>
        <p15:guide id="16" pos="5972" userDrawn="1">
          <p15:clr>
            <a:srgbClr val="A4A3A4"/>
          </p15:clr>
        </p15:guide>
        <p15:guide id="17" pos="7151" userDrawn="1">
          <p15:clr>
            <a:srgbClr val="A4A3A4"/>
          </p15:clr>
        </p15:guide>
        <p15:guide id="18" pos="461" userDrawn="1">
          <p15:clr>
            <a:srgbClr val="A4A3A4"/>
          </p15:clr>
        </p15:guide>
        <p15:guide id="19" pos="1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02E"/>
    <a:srgbClr val="B8002F"/>
    <a:srgbClr val="FBBC21"/>
    <a:srgbClr val="6F7A92"/>
    <a:srgbClr val="1DBAE9"/>
    <a:srgbClr val="2F80AB"/>
    <a:srgbClr val="EF7D00"/>
    <a:srgbClr val="BDA55F"/>
    <a:srgbClr val="FAD103"/>
    <a:srgbClr val="E8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9"/>
    <p:restoredTop sz="94626"/>
  </p:normalViewPr>
  <p:slideViewPr>
    <p:cSldViewPr snapToGrid="0" snapToObjects="1">
      <p:cViewPr varScale="1">
        <p:scale>
          <a:sx n="70" d="100"/>
          <a:sy n="70" d="100"/>
        </p:scale>
        <p:origin x="408" y="36"/>
      </p:cViewPr>
      <p:guideLst>
        <p:guide pos="3840"/>
        <p:guide pos="914"/>
        <p:guide pos="1776"/>
        <p:guide pos="5337"/>
        <p:guide pos="6811"/>
        <p:guide orient="horz" pos="2160"/>
        <p:guide orient="horz" pos="2409"/>
        <p:guide orient="horz" pos="1684"/>
        <p:guide orient="horz" pos="2750"/>
        <p:guide orient="horz" pos="2976"/>
        <p:guide pos="3001"/>
        <p:guide pos="3228"/>
        <p:guide pos="4362"/>
        <p:guide pos="4611"/>
        <p:guide pos="5790"/>
        <p:guide pos="5972"/>
        <p:guide pos="7151"/>
        <p:guide pos="461"/>
        <p:guide pos="1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995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408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544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F5A9D-DA2F-0E27-F701-97453A8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7D493F-4F27-8B46-1324-11DF20F46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4581AB-883C-8526-E16D-468819F97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597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19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739545" y="433195"/>
            <a:ext cx="1416687" cy="422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 del título"/>
          <p:cNvSpPr txBox="1">
            <a:spLocks noGrp="1"/>
          </p:cNvSpPr>
          <p:nvPr>
            <p:ph type="title"/>
          </p:nvPr>
        </p:nvSpPr>
        <p:spPr>
          <a:xfrm>
            <a:off x="739545" y="433195"/>
            <a:ext cx="1416687" cy="422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el título"/>
          <p:cNvSpPr txBox="1">
            <a:spLocks noGrp="1"/>
          </p:cNvSpPr>
          <p:nvPr>
            <p:ph type="title"/>
          </p:nvPr>
        </p:nvSpPr>
        <p:spPr>
          <a:xfrm>
            <a:off x="739545" y="433195"/>
            <a:ext cx="1416687" cy="422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2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32116" y="2945040"/>
            <a:ext cx="11349357" cy="23031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 del título"/>
          <p:cNvSpPr txBox="1">
            <a:spLocks noGrp="1"/>
          </p:cNvSpPr>
          <p:nvPr>
            <p:ph type="title"/>
          </p:nvPr>
        </p:nvSpPr>
        <p:spPr>
          <a:xfrm>
            <a:off x="739545" y="433195"/>
            <a:ext cx="1416687" cy="422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32116" y="2945040"/>
            <a:ext cx="11349357" cy="23031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2125979"/>
            <a:ext cx="103632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40479"/>
            <a:ext cx="85344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37;p6"/>
          <p:cNvSpPr/>
          <p:nvPr/>
        </p:nvSpPr>
        <p:spPr>
          <a:xfrm>
            <a:off x="11734800" y="416051"/>
            <a:ext cx="457200" cy="440437"/>
          </a:xfrm>
          <a:prstGeom prst="rect">
            <a:avLst/>
          </a:prstGeom>
          <a:solidFill>
            <a:srgbClr val="C2002E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Texto del título"/>
          <p:cNvSpPr txBox="1">
            <a:spLocks noGrp="1"/>
          </p:cNvSpPr>
          <p:nvPr>
            <p:ph type="title"/>
          </p:nvPr>
        </p:nvSpPr>
        <p:spPr>
          <a:xfrm>
            <a:off x="739545" y="433195"/>
            <a:ext cx="1416687" cy="422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7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1" name="Google Shape;40;p6"/>
          <p:cNvSpPr txBox="1">
            <a:spLocks noGrp="1"/>
          </p:cNvSpPr>
          <p:nvPr>
            <p:ph type="body" sz="quarter" idx="21"/>
          </p:nvPr>
        </p:nvSpPr>
        <p:spPr>
          <a:xfrm>
            <a:off x="6563614" y="2451861"/>
            <a:ext cx="3213101" cy="34486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" b="1">
                <a:solidFill>
                  <a:srgbClr val="C2002E"/>
                </a:solidFill>
              </a:defRPr>
            </a:pPr>
            <a:endParaRPr/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37974" y="6377940"/>
            <a:ext cx="244426" cy="241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C2002E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2860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2860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2860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860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860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2860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2860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2860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coes.c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emf"/><Relationship Id="rId5" Type="http://schemas.openxmlformats.org/officeDocument/2006/relationships/image" Target="../media/image3.png"/><Relationship Id="rId4" Type="http://schemas.openxmlformats.org/officeDocument/2006/relationships/hyperlink" Target="mailto:meugenia@camacoes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0.jpeg"/><Relationship Id="rId3" Type="http://schemas.openxmlformats.org/officeDocument/2006/relationships/image" Target="../media/image1.pn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8.jpeg"/><Relationship Id="rId5" Type="http://schemas.openxmlformats.org/officeDocument/2006/relationships/image" Target="../media/image10.tif"/><Relationship Id="rId15" Type="http://schemas.openxmlformats.org/officeDocument/2006/relationships/image" Target="../media/image20.png"/><Relationship Id="rId23" Type="http://schemas.openxmlformats.org/officeDocument/2006/relationships/image" Target="../media/image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emf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116558C-2B74-9F46-89B3-4446F109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6386" t="19525" r="32091" b="38508"/>
          <a:stretch/>
        </p:blipFill>
        <p:spPr>
          <a:xfrm>
            <a:off x="-1" y="-1"/>
            <a:ext cx="1093570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C2AB83-E66A-D947-BF30-9610F603E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92118" y="894356"/>
            <a:ext cx="6937084" cy="50903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0E6C7D-BD4E-9D47-9414-6DD993748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7" y="2042947"/>
            <a:ext cx="4172159" cy="38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141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" descr="Imagen">
            <a:extLst>
              <a:ext uri="{FF2B5EF4-FFF2-40B4-BE49-F238E27FC236}">
                <a16:creationId xmlns:a16="http://schemas.microsoft.com/office/drawing/2014/main" id="{2FB5BFAE-163A-474E-9DEF-A4CBB91BB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6C7050E-E326-ED4C-8D04-7C191F178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1"/>
          <a:stretch/>
        </p:blipFill>
        <p:spPr>
          <a:xfrm>
            <a:off x="0" y="0"/>
            <a:ext cx="12192000" cy="2166019"/>
          </a:xfrm>
          <a:prstGeom prst="rect">
            <a:avLst/>
          </a:prstGeom>
        </p:spPr>
      </p:pic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89577C5E-6098-9443-86CC-9617E07DA6B2}"/>
              </a:ext>
            </a:extLst>
          </p:cNvPr>
          <p:cNvSpPr/>
          <p:nvPr/>
        </p:nvSpPr>
        <p:spPr>
          <a:xfrm>
            <a:off x="526830" y="1484022"/>
            <a:ext cx="5470758" cy="3286633"/>
          </a:xfrm>
          <a:prstGeom prst="roundRect">
            <a:avLst>
              <a:gd name="adj" fmla="val 3926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BEA87866-DDE6-4E43-AB57-710650FB132A}"/>
              </a:ext>
            </a:extLst>
          </p:cNvPr>
          <p:cNvSpPr/>
          <p:nvPr/>
        </p:nvSpPr>
        <p:spPr>
          <a:xfrm>
            <a:off x="6269646" y="1484022"/>
            <a:ext cx="5470758" cy="3286633"/>
          </a:xfrm>
          <a:prstGeom prst="roundRect">
            <a:avLst>
              <a:gd name="adj" fmla="val 3926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260;p18">
            <a:extLst>
              <a:ext uri="{FF2B5EF4-FFF2-40B4-BE49-F238E27FC236}">
                <a16:creationId xmlns:a16="http://schemas.microsoft.com/office/drawing/2014/main" id="{45D0BF30-C02C-464D-BC65-ADAA64D11B1F}"/>
              </a:ext>
            </a:extLst>
          </p:cNvPr>
          <p:cNvSpPr txBox="1"/>
          <p:nvPr/>
        </p:nvSpPr>
        <p:spPr>
          <a:xfrm>
            <a:off x="863986" y="1788707"/>
            <a:ext cx="29588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Agenda de reuniones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831C5D-83D8-A846-A81B-885E019AE058}"/>
              </a:ext>
            </a:extLst>
          </p:cNvPr>
          <p:cNvSpPr txBox="1"/>
          <p:nvPr/>
        </p:nvSpPr>
        <p:spPr>
          <a:xfrm>
            <a:off x="863986" y="2182204"/>
            <a:ext cx="4796446" cy="1980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Herramienta para la promoción de productos y servicios.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Acceso a potenciales clientes y/o socios, con una agenda individual de reuniones de acuerdo a las necesidades y objetivos establecidos.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Asesoramiento y acompañamiento especializado durante todo el proceso.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Las Agendas de Negocios se pueden realizar en forma virtual, presencial o mixtas (formato híbrido) y las reuniones pueden ser con empresas privadas, públicas, e instituciones.</a:t>
            </a:r>
          </a:p>
        </p:txBody>
      </p:sp>
      <p:sp>
        <p:nvSpPr>
          <p:cNvPr id="10" name="Google Shape;260;p18">
            <a:extLst>
              <a:ext uri="{FF2B5EF4-FFF2-40B4-BE49-F238E27FC236}">
                <a16:creationId xmlns:a16="http://schemas.microsoft.com/office/drawing/2014/main" id="{E2D7479B-44A3-6840-84FE-E1E615B06C5F}"/>
              </a:ext>
            </a:extLst>
          </p:cNvPr>
          <p:cNvSpPr txBox="1"/>
          <p:nvPr/>
        </p:nvSpPr>
        <p:spPr>
          <a:xfrm>
            <a:off x="6606803" y="1788707"/>
            <a:ext cx="29588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 err="1">
                <a:solidFill>
                  <a:schemeClr val="tx1"/>
                </a:solidFill>
              </a:rPr>
              <a:t>Internacionalización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AEFF28-9A02-D24B-B0EC-F05569031C3D}"/>
              </a:ext>
            </a:extLst>
          </p:cNvPr>
          <p:cNvSpPr txBox="1"/>
          <p:nvPr/>
        </p:nvSpPr>
        <p:spPr>
          <a:xfrm>
            <a:off x="6606803" y="2182204"/>
            <a:ext cx="4796443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Apoyamos a empresas chilenas en la promoción internacional hacia España, identificando oportunidades de negocio concretas. </a:t>
            </a:r>
          </a:p>
          <a:p>
            <a:pPr>
              <a:lnSpc>
                <a:spcPct val="130000"/>
              </a:lnSpc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Dirigido a todas las empresas que deseen exportar, internacionalizarse o buscar proveedores en España. </a:t>
            </a:r>
          </a:p>
          <a:p>
            <a:pPr>
              <a:lnSpc>
                <a:spcPct val="130000"/>
              </a:lnSpc>
            </a:pPr>
            <a:endParaRPr lang="es-CL" sz="1100" dirty="0">
              <a:solidFill>
                <a:schemeClr val="tx1"/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</a:pP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A través de las misiones comerciales inversas, con reuniones personalizadas (potenciales clientes, socios, agentes, distribuidores), visitas a empresas, presentación comercial de productos y servicios a empresas </a:t>
            </a:r>
            <a:r>
              <a:rPr lang="es-CL" sz="1100" dirty="0" err="1">
                <a:solidFill>
                  <a:schemeClr val="tx1"/>
                </a:solidFill>
                <a:latin typeface="Montserrat" pitchFamily="2" charset="77"/>
              </a:rPr>
              <a:t>españolas</a:t>
            </a:r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 y formación en comercio exterior. Asesoramiento de profesionales especializados en el área. </a:t>
            </a:r>
          </a:p>
        </p:txBody>
      </p:sp>
      <p:sp>
        <p:nvSpPr>
          <p:cNvPr id="12" name="Google Shape;260;p18">
            <a:extLst>
              <a:ext uri="{FF2B5EF4-FFF2-40B4-BE49-F238E27FC236}">
                <a16:creationId xmlns:a16="http://schemas.microsoft.com/office/drawing/2014/main" id="{3835F3BB-4C3F-2541-98A4-FA8DCAEC0508}"/>
              </a:ext>
            </a:extLst>
          </p:cNvPr>
          <p:cNvSpPr txBox="1"/>
          <p:nvPr/>
        </p:nvSpPr>
        <p:spPr>
          <a:xfrm>
            <a:off x="700893" y="5134155"/>
            <a:ext cx="279045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Eventos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690C89-EC95-4D45-8522-FC4B12AA2033}"/>
              </a:ext>
            </a:extLst>
          </p:cNvPr>
          <p:cNvSpPr txBox="1"/>
          <p:nvPr/>
        </p:nvSpPr>
        <p:spPr>
          <a:xfrm>
            <a:off x="698701" y="5490698"/>
            <a:ext cx="3191171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Organizamos instancias de </a:t>
            </a:r>
          </a:p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relacionamiento para empresas.</a:t>
            </a:r>
          </a:p>
        </p:txBody>
      </p:sp>
      <p:sp>
        <p:nvSpPr>
          <p:cNvPr id="14" name="Google Shape;260;p18">
            <a:extLst>
              <a:ext uri="{FF2B5EF4-FFF2-40B4-BE49-F238E27FC236}">
                <a16:creationId xmlns:a16="http://schemas.microsoft.com/office/drawing/2014/main" id="{EE6F6A8F-5313-AF41-9200-6A808E34A536}"/>
              </a:ext>
            </a:extLst>
          </p:cNvPr>
          <p:cNvSpPr txBox="1"/>
          <p:nvPr/>
        </p:nvSpPr>
        <p:spPr>
          <a:xfrm>
            <a:off x="4621861" y="5134154"/>
            <a:ext cx="29588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Estudios de Mercado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B50F12-0C11-A147-9C6F-D0AFDE461546}"/>
              </a:ext>
            </a:extLst>
          </p:cNvPr>
          <p:cNvSpPr txBox="1"/>
          <p:nvPr/>
        </p:nvSpPr>
        <p:spPr>
          <a:xfrm>
            <a:off x="4621861" y="5490698"/>
            <a:ext cx="3195387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Informes personalizados para las empresas.</a:t>
            </a:r>
          </a:p>
        </p:txBody>
      </p:sp>
      <p:sp>
        <p:nvSpPr>
          <p:cNvPr id="16" name="Google Shape;260;p18">
            <a:extLst>
              <a:ext uri="{FF2B5EF4-FFF2-40B4-BE49-F238E27FC236}">
                <a16:creationId xmlns:a16="http://schemas.microsoft.com/office/drawing/2014/main" id="{4211A725-C5B6-D44C-BA76-294A370F7483}"/>
              </a:ext>
            </a:extLst>
          </p:cNvPr>
          <p:cNvSpPr txBox="1"/>
          <p:nvPr/>
        </p:nvSpPr>
        <p:spPr>
          <a:xfrm>
            <a:off x="8532239" y="5134153"/>
            <a:ext cx="29588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Publicidad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4A2A7B2-3D8B-D34B-8F96-F6B36D4EB901}"/>
              </a:ext>
            </a:extLst>
          </p:cNvPr>
          <p:cNvSpPr txBox="1"/>
          <p:nvPr/>
        </p:nvSpPr>
        <p:spPr>
          <a:xfrm>
            <a:off x="8549237" y="5490698"/>
            <a:ext cx="3191171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Banner y anuncios dentro del sitio web de CÁMARA DE COMERCIO ESPAÑOLA.</a:t>
            </a:r>
          </a:p>
        </p:txBody>
      </p:sp>
      <p:sp>
        <p:nvSpPr>
          <p:cNvPr id="24" name="Google Shape;213;p15">
            <a:extLst>
              <a:ext uri="{FF2B5EF4-FFF2-40B4-BE49-F238E27FC236}">
                <a16:creationId xmlns:a16="http://schemas.microsoft.com/office/drawing/2014/main" id="{1D2A59DF-234F-0149-861B-ABE2049556AB}"/>
              </a:ext>
            </a:extLst>
          </p:cNvPr>
          <p:cNvSpPr/>
          <p:nvPr/>
        </p:nvSpPr>
        <p:spPr>
          <a:xfrm flipH="1">
            <a:off x="548803" y="5134153"/>
            <a:ext cx="0" cy="1076742"/>
          </a:xfrm>
          <a:prstGeom prst="line">
            <a:avLst/>
          </a:prstGeom>
          <a:ln w="19050">
            <a:solidFill>
              <a:srgbClr val="BDA55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Google Shape;213;p15">
            <a:extLst>
              <a:ext uri="{FF2B5EF4-FFF2-40B4-BE49-F238E27FC236}">
                <a16:creationId xmlns:a16="http://schemas.microsoft.com/office/drawing/2014/main" id="{57E8966C-1F69-0445-837E-BEF762913BC7}"/>
              </a:ext>
            </a:extLst>
          </p:cNvPr>
          <p:cNvSpPr/>
          <p:nvPr/>
        </p:nvSpPr>
        <p:spPr>
          <a:xfrm flipH="1">
            <a:off x="4449032" y="5134153"/>
            <a:ext cx="0" cy="1076742"/>
          </a:xfrm>
          <a:prstGeom prst="line">
            <a:avLst/>
          </a:prstGeom>
          <a:ln w="19050">
            <a:solidFill>
              <a:srgbClr val="BDA55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Google Shape;213;p15">
            <a:extLst>
              <a:ext uri="{FF2B5EF4-FFF2-40B4-BE49-F238E27FC236}">
                <a16:creationId xmlns:a16="http://schemas.microsoft.com/office/drawing/2014/main" id="{F185005B-5845-B34C-A50C-B2F74C7F8DB3}"/>
              </a:ext>
            </a:extLst>
          </p:cNvPr>
          <p:cNvSpPr/>
          <p:nvPr/>
        </p:nvSpPr>
        <p:spPr>
          <a:xfrm flipH="1">
            <a:off x="8182657" y="5134153"/>
            <a:ext cx="0" cy="1076742"/>
          </a:xfrm>
          <a:prstGeom prst="line">
            <a:avLst/>
          </a:prstGeom>
          <a:ln w="19050">
            <a:solidFill>
              <a:srgbClr val="BDA55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459C77-622B-2542-9B2C-2B139A4AD823}"/>
              </a:ext>
            </a:extLst>
          </p:cNvPr>
          <p:cNvSpPr txBox="1"/>
          <p:nvPr/>
        </p:nvSpPr>
        <p:spPr>
          <a:xfrm>
            <a:off x="4296738" y="926053"/>
            <a:ext cx="3789499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Montserrat" pitchFamily="2" charset="77"/>
                <a:ea typeface="Montserrat Regular"/>
                <a:cs typeface="Montserrat Regular"/>
                <a:sym typeface="Montserrat Regular"/>
              </a:rPr>
              <a:t>(*) Servicios con costo, valor preferencial a socios </a:t>
            </a:r>
            <a:endParaRPr kumimoji="0" lang="es-C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9D46E26-0875-7446-84C2-15DB7A2E5B2E}"/>
              </a:ext>
            </a:extLst>
          </p:cNvPr>
          <p:cNvSpPr txBox="1"/>
          <p:nvPr/>
        </p:nvSpPr>
        <p:spPr>
          <a:xfrm>
            <a:off x="5113360" y="481810"/>
            <a:ext cx="196528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Arial"/>
              </a:rPr>
              <a:t>SERVICIOS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FAA8B379-4160-1C4B-A621-F87EE36D0685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8" name="Google Shape;66;p8">
            <a:extLst>
              <a:ext uri="{FF2B5EF4-FFF2-40B4-BE49-F238E27FC236}">
                <a16:creationId xmlns:a16="http://schemas.microsoft.com/office/drawing/2014/main" id="{91357BD2-1981-CF46-B6C9-FDBDFF161FC2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10</a:t>
            </a:fld>
            <a:endParaRPr lang="es-C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" descr="Imagen">
            <a:extLst>
              <a:ext uri="{FF2B5EF4-FFF2-40B4-BE49-F238E27FC236}">
                <a16:creationId xmlns:a16="http://schemas.microsoft.com/office/drawing/2014/main" id="{CE761FC8-398D-E348-A228-688B6C2AB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AB852AC-AC01-2A4D-A8F3-F40D64E5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7000"/>
          </a:blip>
          <a:srcRect b="16297"/>
          <a:stretch/>
        </p:blipFill>
        <p:spPr>
          <a:xfrm rot="5400000" flipH="1">
            <a:off x="-399127" y="399124"/>
            <a:ext cx="6858002" cy="6059749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4DCFC96-B487-0F49-B607-7B9BD70B55D7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66;p8">
            <a:extLst>
              <a:ext uri="{FF2B5EF4-FFF2-40B4-BE49-F238E27FC236}">
                <a16:creationId xmlns:a16="http://schemas.microsoft.com/office/drawing/2014/main" id="{96E91794-84E8-A846-8F73-FB218ADA096F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11</a:t>
            </a:fld>
            <a:endParaRPr lang="es-CL" dirty="0">
              <a:solidFill>
                <a:schemeClr val="accent2"/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1D33EC0-2C89-ED45-B18F-4034195D1C9C}"/>
              </a:ext>
            </a:extLst>
          </p:cNvPr>
          <p:cNvCxnSpPr>
            <a:cxnSpLocks/>
          </p:cNvCxnSpPr>
          <p:nvPr/>
        </p:nvCxnSpPr>
        <p:spPr>
          <a:xfrm>
            <a:off x="852053" y="2940598"/>
            <a:ext cx="0" cy="2052821"/>
          </a:xfrm>
          <a:prstGeom prst="line">
            <a:avLst/>
          </a:prstGeom>
          <a:noFill/>
          <a:ln w="25400" cap="flat">
            <a:solidFill>
              <a:srgbClr val="B8002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140C739-3B51-F540-9D5C-39A307876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34" y="854283"/>
            <a:ext cx="5499867" cy="514943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B21235-9B27-F64D-AD5D-F6E13C238989}"/>
              </a:ext>
            </a:extLst>
          </p:cNvPr>
          <p:cNvSpPr txBox="1"/>
          <p:nvPr/>
        </p:nvSpPr>
        <p:spPr>
          <a:xfrm>
            <a:off x="6624592" y="2288255"/>
            <a:ext cx="77713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Montserrat" pitchFamily="2" charset="77"/>
              </a:rPr>
              <a:t>+86</a:t>
            </a:r>
          </a:p>
          <a:p>
            <a:pPr algn="ctr"/>
            <a:r>
              <a:rPr lang="es-CL" sz="900" dirty="0">
                <a:solidFill>
                  <a:schemeClr val="tx1"/>
                </a:solidFill>
                <a:latin typeface="Montserrat" pitchFamily="2" charset="77"/>
              </a:rPr>
              <a:t>Empresas socias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6FCA745-0C53-6E4E-80C4-AB024BAE3268}"/>
              </a:ext>
            </a:extLst>
          </p:cNvPr>
          <p:cNvSpPr/>
          <p:nvPr/>
        </p:nvSpPr>
        <p:spPr>
          <a:xfrm>
            <a:off x="7930545" y="979729"/>
            <a:ext cx="1519517" cy="1519517"/>
          </a:xfrm>
          <a:prstGeom prst="ellipse">
            <a:avLst/>
          </a:prstGeom>
          <a:solidFill>
            <a:srgbClr val="D3102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25CEA89-89C2-3A4F-A1F9-B9C2EFFD94C2}"/>
              </a:ext>
            </a:extLst>
          </p:cNvPr>
          <p:cNvSpPr txBox="1"/>
          <p:nvPr/>
        </p:nvSpPr>
        <p:spPr>
          <a:xfrm>
            <a:off x="7843744" y="1411960"/>
            <a:ext cx="167391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Arial"/>
              </a:rPr>
              <a:t>CIFRAS </a:t>
            </a:r>
            <a:r>
              <a:rPr kumimoji="0" lang="es-CL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Arial"/>
              </a:rPr>
              <a:t>RELEVANTES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5F903-37CB-B522-7EEE-70E3ED68CF9D}"/>
              </a:ext>
            </a:extLst>
          </p:cNvPr>
          <p:cNvSpPr txBox="1"/>
          <p:nvPr/>
        </p:nvSpPr>
        <p:spPr>
          <a:xfrm>
            <a:off x="1041869" y="3166789"/>
            <a:ext cx="3372422" cy="160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Montserrat" pitchFamily="2" charset="77"/>
              </a:rPr>
              <a:t>Gestión de la franquicia tributaria al servicio de las empresas</a:t>
            </a:r>
          </a:p>
          <a:p>
            <a:endParaRPr lang="es-CL" dirty="0">
              <a:latin typeface=""/>
            </a:endParaRPr>
          </a:p>
          <a:p>
            <a:r>
              <a:rPr lang="es-CL" dirty="0">
                <a:solidFill>
                  <a:schemeClr val="tx1"/>
                </a:solidFill>
                <a:latin typeface="Montserrat" pitchFamily="2" charset="77"/>
              </a:rPr>
              <a:t>Capacitación que genera valor real para las empresas socias.</a:t>
            </a:r>
          </a:p>
          <a:p>
            <a:endParaRPr lang="es-CL" dirty="0">
              <a:latin typeface="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AA98AF-584C-BF51-FAC7-B91758685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88" b="15901"/>
          <a:stretch>
            <a:fillRect/>
          </a:stretch>
        </p:blipFill>
        <p:spPr>
          <a:xfrm>
            <a:off x="798481" y="1379521"/>
            <a:ext cx="2412371" cy="13094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1B8967D-8B96-7C07-E314-570F0DE4A14A}"/>
              </a:ext>
            </a:extLst>
          </p:cNvPr>
          <p:cNvSpPr txBox="1"/>
          <p:nvPr/>
        </p:nvSpPr>
        <p:spPr>
          <a:xfrm>
            <a:off x="6413192" y="4042459"/>
            <a:ext cx="13059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Montserrat" pitchFamily="2" charset="77"/>
              </a:rPr>
              <a:t>+30.000</a:t>
            </a:r>
          </a:p>
          <a:p>
            <a:pPr algn="ctr"/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Horas de capacitación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994B2D-2CE0-3AA9-F7DA-42F04C08E980}"/>
              </a:ext>
            </a:extLst>
          </p:cNvPr>
          <p:cNvSpPr txBox="1"/>
          <p:nvPr/>
        </p:nvSpPr>
        <p:spPr>
          <a:xfrm>
            <a:off x="7937193" y="4903850"/>
            <a:ext cx="148770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Montserrat" pitchFamily="2" charset="77"/>
              </a:rPr>
              <a:t>+1.200 </a:t>
            </a:r>
            <a:r>
              <a:rPr lang="es-CL" sz="2000" b="1" dirty="0" err="1">
                <a:solidFill>
                  <a:schemeClr val="tx1"/>
                </a:solidFill>
                <a:latin typeface="Montserrat" pitchFamily="2" charset="77"/>
              </a:rPr>
              <a:t>mill</a:t>
            </a:r>
            <a:endParaRPr lang="es-CL" sz="2000" b="1" dirty="0">
              <a:solidFill>
                <a:schemeClr val="tx1"/>
              </a:solidFill>
              <a:latin typeface="Montserrat" pitchFamily="2" charset="77"/>
            </a:endParaRPr>
          </a:p>
          <a:p>
            <a:pPr algn="ctr"/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Gestionados vía franquicia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7B9164D-051D-39AD-7D61-84636DCFC320}"/>
              </a:ext>
            </a:extLst>
          </p:cNvPr>
          <p:cNvSpPr txBox="1"/>
          <p:nvPr/>
        </p:nvSpPr>
        <p:spPr>
          <a:xfrm>
            <a:off x="9726235" y="4055711"/>
            <a:ext cx="13059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Montserrat" pitchFamily="2" charset="77"/>
              </a:rPr>
              <a:t>+4.000</a:t>
            </a:r>
          </a:p>
          <a:p>
            <a:pPr algn="ctr"/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Personas capacitadas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7CCAD0-7457-74BF-FAEF-44DC2774DB95}"/>
              </a:ext>
            </a:extLst>
          </p:cNvPr>
          <p:cNvSpPr txBox="1"/>
          <p:nvPr/>
        </p:nvSpPr>
        <p:spPr>
          <a:xfrm>
            <a:off x="9726235" y="2385937"/>
            <a:ext cx="13059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Montserrat" pitchFamily="2" charset="77"/>
              </a:rPr>
              <a:t>+500</a:t>
            </a:r>
          </a:p>
          <a:p>
            <a:pPr algn="ctr"/>
            <a:r>
              <a:rPr lang="es-CL" sz="1100" dirty="0">
                <a:solidFill>
                  <a:schemeClr val="tx1"/>
                </a:solidFill>
                <a:latin typeface="Montserrat" pitchFamily="2" charset="77"/>
              </a:rPr>
              <a:t>Proyectos intermediados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FB7CC45-F903-230A-75D3-98E2AB7C2DD7}"/>
              </a:ext>
            </a:extLst>
          </p:cNvPr>
          <p:cNvSpPr txBox="1"/>
          <p:nvPr/>
        </p:nvSpPr>
        <p:spPr>
          <a:xfrm>
            <a:off x="873108" y="6220503"/>
            <a:ext cx="813837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s-CL" dirty="0">
                <a:solidFill>
                  <a:schemeClr val="tx1"/>
                </a:solidFill>
                <a:latin typeface="Montserrat" pitchFamily="2" charset="77"/>
              </a:rPr>
              <a:t>Acompañamos a las empresas en todo el proceso, con un servicio cercano y de calidad. </a:t>
            </a:r>
            <a:endParaRPr lang="es-CL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575073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8ACCC3-7A7C-0E00-E00A-3291A37EC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94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E192D94F-B6AE-1A47-8AAE-455656F59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7000"/>
          </a:blip>
          <a:srcRect l="10468" t="19525" r="32090" b="38508"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390CEBD-1335-8847-A041-3C37B4D8A604}"/>
              </a:ext>
            </a:extLst>
          </p:cNvPr>
          <p:cNvSpPr/>
          <p:nvPr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B8002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34" name="Google Shape;467;p23"/>
          <p:cNvSpPr txBox="1"/>
          <p:nvPr/>
        </p:nvSpPr>
        <p:spPr>
          <a:xfrm>
            <a:off x="7596587" y="3465965"/>
            <a:ext cx="254723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Montserrat" pitchFamily="2" charset="77"/>
              </a:rPr>
              <a:t>Carmen Sylva 2306  Providencia, Santiago</a:t>
            </a:r>
          </a:p>
        </p:txBody>
      </p:sp>
      <p:sp>
        <p:nvSpPr>
          <p:cNvPr id="335" name="Google Shape;468;p23"/>
          <p:cNvSpPr txBox="1"/>
          <p:nvPr/>
        </p:nvSpPr>
        <p:spPr>
          <a:xfrm>
            <a:off x="7596587" y="4386021"/>
            <a:ext cx="295929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bg1"/>
                </a:solidFill>
                <a:latin typeface="Montserrat" pitchFamily="2" charset="77"/>
              </a:rPr>
              <a:t>Fono</a:t>
            </a:r>
            <a:r>
              <a:rPr dirty="0">
                <a:solidFill>
                  <a:schemeClr val="bg1"/>
                </a:solidFill>
                <a:latin typeface="Montserrat" pitchFamily="2" charset="77"/>
              </a:rPr>
              <a:t>: (+56 2) 223 17 160</a:t>
            </a:r>
            <a:endParaRPr lang="es-419" dirty="0">
              <a:solidFill>
                <a:schemeClr val="bg1"/>
              </a:solidFill>
              <a:latin typeface="Montserrat" pitchFamily="2" charset="77"/>
            </a:endParaRPr>
          </a:p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L" dirty="0">
                <a:solidFill>
                  <a:schemeClr val="bg1"/>
                </a:solidFill>
                <a:latin typeface="Montserrat" pitchFamily="2" charset="77"/>
              </a:rPr>
              <a:t>Celular: (+56 9) 9406 9553</a:t>
            </a:r>
            <a:endParaRPr lang="es-CL" dirty="0">
              <a:solidFill>
                <a:schemeClr val="bg1"/>
              </a:solidFill>
              <a:latin typeface=""/>
            </a:endParaRPr>
          </a:p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www.camacoes.cl</a:t>
            </a:r>
          </a:p>
        </p:txBody>
      </p:sp>
      <p:sp>
        <p:nvSpPr>
          <p:cNvPr id="336" name="Google Shape;469;p23"/>
          <p:cNvSpPr txBox="1"/>
          <p:nvPr/>
        </p:nvSpPr>
        <p:spPr>
          <a:xfrm>
            <a:off x="7596586" y="2250525"/>
            <a:ext cx="321587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chemeClr val="bg1"/>
                </a:solidFill>
                <a:latin typeface="Montserrat" pitchFamily="2" charset="77"/>
              </a:rPr>
              <a:t>María Eugenia Martínez Martos</a:t>
            </a:r>
          </a:p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chemeClr val="bg1"/>
                </a:solidFill>
                <a:latin typeface="Montserrat" pitchFamily="2" charset="77"/>
              </a:rPr>
              <a:t>Gerente General</a:t>
            </a:r>
            <a:endParaRPr lang="es-CL" dirty="0">
              <a:solidFill>
                <a:schemeClr val="bg1"/>
              </a:solidFill>
              <a:latin typeface="Montserrat" pitchFamily="2" charset="77"/>
            </a:endParaRPr>
          </a:p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CL" dirty="0">
              <a:solidFill>
                <a:schemeClr val="bg1"/>
              </a:solidFill>
              <a:latin typeface="Montserrat" pitchFamily="2" charset="77"/>
            </a:endParaRPr>
          </a:p>
          <a:p>
            <a:pPr indent="1270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L" dirty="0">
                <a:solidFill>
                  <a:schemeClr val="bg1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meugenia@camacoes.cl</a:t>
            </a:r>
            <a:r>
              <a:rPr lang="es-CL" dirty="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337" name="Google Shape;470;p23"/>
          <p:cNvSpPr txBox="1"/>
          <p:nvPr/>
        </p:nvSpPr>
        <p:spPr>
          <a:xfrm>
            <a:off x="7255077" y="1346569"/>
            <a:ext cx="3777846" cy="83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b="1" dirty="0" err="1">
                <a:solidFill>
                  <a:schemeClr val="bg1"/>
                </a:solidFill>
                <a:latin typeface="Montserrat" pitchFamily="2" charset="77"/>
              </a:rPr>
              <a:t>Cámara</a:t>
            </a:r>
            <a:r>
              <a:rPr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b="1" dirty="0" err="1">
                <a:solidFill>
                  <a:schemeClr val="bg1"/>
                </a:solidFill>
                <a:latin typeface="Montserrat" pitchFamily="2" charset="77"/>
              </a:rPr>
              <a:t>Oficial</a:t>
            </a:r>
            <a:r>
              <a:rPr b="1" dirty="0">
                <a:solidFill>
                  <a:schemeClr val="bg1"/>
                </a:solidFill>
                <a:latin typeface="Montserrat" pitchFamily="2" charset="77"/>
              </a:rPr>
              <a:t> Española</a:t>
            </a:r>
          </a:p>
          <a:p>
            <a:pPr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b="1" dirty="0">
                <a:solidFill>
                  <a:schemeClr val="bg1"/>
                </a:solidFill>
                <a:latin typeface="Montserrat" pitchFamily="2" charset="77"/>
              </a:rPr>
              <a:t>de Comercio </a:t>
            </a:r>
            <a:r>
              <a:rPr lang="es-CL" b="1" dirty="0">
                <a:solidFill>
                  <a:schemeClr val="bg1"/>
                </a:solidFill>
                <a:latin typeface="Montserrat" pitchFamily="2" charset="77"/>
              </a:rPr>
              <a:t>en</a:t>
            </a:r>
            <a:r>
              <a:rPr b="1" dirty="0">
                <a:solidFill>
                  <a:schemeClr val="bg1"/>
                </a:solidFill>
                <a:latin typeface="Montserrat" pitchFamily="2" charset="77"/>
              </a:rPr>
              <a:t> Chile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BEF033D-55A0-D148-95C3-09961462B4BD}"/>
              </a:ext>
            </a:extLst>
          </p:cNvPr>
          <p:cNvCxnSpPr>
            <a:cxnSpLocks/>
          </p:cNvCxnSpPr>
          <p:nvPr/>
        </p:nvCxnSpPr>
        <p:spPr>
          <a:xfrm>
            <a:off x="7353193" y="2316203"/>
            <a:ext cx="0" cy="2040660"/>
          </a:xfrm>
          <a:prstGeom prst="line">
            <a:avLst/>
          </a:prstGeom>
          <a:noFill/>
          <a:ln w="25400" cap="flat">
            <a:solidFill>
              <a:srgbClr val="BDA55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C0654A3-45AD-F248-A425-B2B3803AA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" y="1437696"/>
            <a:ext cx="4172159" cy="38907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A829CA-25B7-DC2B-5C76-BA6D729A3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583" y="5570710"/>
            <a:ext cx="2489200" cy="431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" descr="Imagen">
            <a:extLst>
              <a:ext uri="{FF2B5EF4-FFF2-40B4-BE49-F238E27FC236}">
                <a16:creationId xmlns:a16="http://schemas.microsoft.com/office/drawing/2014/main" id="{A3B66887-C57F-214D-9FDC-4BF70D775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CFB0D00-CA4D-D849-8D37-0835FD2CE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/>
        </p:blipFill>
        <p:spPr>
          <a:xfrm>
            <a:off x="9669636" y="0"/>
            <a:ext cx="2522363" cy="1378448"/>
          </a:xfrm>
          <a:prstGeom prst="rect">
            <a:avLst/>
          </a:prstGeom>
        </p:spPr>
      </p:pic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21F7E6CE-85B7-9B47-9318-25DAAEB65E51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4" name="Google Shape;60;p8"/>
          <p:cNvSpPr txBox="1"/>
          <p:nvPr/>
        </p:nvSpPr>
        <p:spPr>
          <a:xfrm>
            <a:off x="5276515" y="1006323"/>
            <a:ext cx="5783953" cy="67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4400">
                <a:solidFill>
                  <a:schemeClr val="accent2">
                    <a:satOff val="-4966"/>
                    <a:lumOff val="-10549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3200" dirty="0" err="1">
                <a:solidFill>
                  <a:schemeClr val="tx1"/>
                </a:solidFill>
                <a:latin typeface="Montserrat" pitchFamily="2" charset="77"/>
              </a:rPr>
              <a:t>Nuestro</a:t>
            </a:r>
            <a:r>
              <a:rPr lang="es-ES" sz="32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ES" sz="3200" b="1" dirty="0">
                <a:solidFill>
                  <a:srgbClr val="B8002F"/>
                </a:solidFill>
                <a:latin typeface="Montserrat" pitchFamily="2" charset="77"/>
              </a:rPr>
              <a:t>propósito</a:t>
            </a:r>
            <a:endParaRPr sz="3200" b="1" dirty="0">
              <a:solidFill>
                <a:srgbClr val="B8002F"/>
              </a:solidFill>
              <a:latin typeface="Montserrat" pitchFamily="2" charset="77"/>
            </a:endParaRPr>
          </a:p>
        </p:txBody>
      </p:sp>
      <p:sp>
        <p:nvSpPr>
          <p:cNvPr id="100" name="Google Shape;66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792466" y="6389085"/>
            <a:ext cx="15869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fld id="{86CB4B4D-7CA3-9044-876B-883B54F8677D}" type="slidenum">
              <a:rPr>
                <a:solidFill>
                  <a:schemeClr val="accent2"/>
                </a:solidFill>
              </a:rPr>
              <a:t>2</a:t>
            </a:fld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AC1203E-76D5-5144-80AC-623F545A9A38}"/>
              </a:ext>
            </a:extLst>
          </p:cNvPr>
          <p:cNvSpPr/>
          <p:nvPr/>
        </p:nvSpPr>
        <p:spPr>
          <a:xfrm>
            <a:off x="5413092" y="1984273"/>
            <a:ext cx="726947" cy="72694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1000" sy="91000" algn="ctr" rotWithShape="0">
              <a:prstClr val="black">
                <a:alpha val="7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77DB8C3-D88B-2F4C-9253-DBF2227C78FB}"/>
              </a:ext>
            </a:extLst>
          </p:cNvPr>
          <p:cNvSpPr/>
          <p:nvPr/>
        </p:nvSpPr>
        <p:spPr>
          <a:xfrm>
            <a:off x="5413092" y="4221328"/>
            <a:ext cx="726947" cy="72694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0751" sy="90751" algn="ctr" rotWithShape="0">
              <a:prstClr val="black">
                <a:alpha val="7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797AAF-256F-9C4F-BEC4-D55B1BB7FA04}"/>
              </a:ext>
            </a:extLst>
          </p:cNvPr>
          <p:cNvSpPr txBox="1"/>
          <p:nvPr/>
        </p:nvSpPr>
        <p:spPr>
          <a:xfrm>
            <a:off x="6395571" y="1984273"/>
            <a:ext cx="1888337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spc="0" normalizeH="0" baseline="0" dirty="0">
                <a:ln>
                  <a:noFill/>
                </a:ln>
                <a:solidFill>
                  <a:srgbClr val="BDA55F"/>
                </a:solidFill>
                <a:effectLst/>
                <a:uFillTx/>
                <a:latin typeface="Montserrat" pitchFamily="2" charset="77"/>
                <a:sym typeface="Arial"/>
              </a:rPr>
              <a:t>NUESTRA MISIÓN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820A1A-28B7-EF4A-8ECC-1311E07FB26D}"/>
              </a:ext>
            </a:extLst>
          </p:cNvPr>
          <p:cNvSpPr txBox="1"/>
          <p:nvPr/>
        </p:nvSpPr>
        <p:spPr>
          <a:xfrm>
            <a:off x="6395571" y="2309055"/>
            <a:ext cx="5105402" cy="160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600" dirty="0">
                <a:solidFill>
                  <a:schemeClr val="tx1"/>
                </a:solidFill>
                <a:latin typeface="Montserrat" pitchFamily="2" charset="77"/>
              </a:rPr>
              <a:t>Potenciar el desarrollo comercial de empresas </a:t>
            </a:r>
            <a:r>
              <a:rPr lang="es-ES" sz="1600" dirty="0" err="1">
                <a:solidFill>
                  <a:schemeClr val="tx1"/>
                </a:solidFill>
                <a:latin typeface="Montserrat" pitchFamily="2" charset="77"/>
              </a:rPr>
              <a:t>españolas</a:t>
            </a:r>
            <a:r>
              <a:rPr lang="es-ES" sz="1600" dirty="0">
                <a:solidFill>
                  <a:schemeClr val="tx1"/>
                </a:solidFill>
                <a:latin typeface="Montserrat" pitchFamily="2" charset="77"/>
              </a:rPr>
              <a:t> y chilenas, fomentando la </a:t>
            </a:r>
            <a:r>
              <a:rPr lang="es-ES" sz="1600" dirty="0" err="1">
                <a:solidFill>
                  <a:schemeClr val="tx1"/>
                </a:solidFill>
                <a:latin typeface="Montserrat" pitchFamily="2" charset="77"/>
              </a:rPr>
              <a:t>relación</a:t>
            </a:r>
            <a:r>
              <a:rPr lang="es-ES" sz="1600" dirty="0">
                <a:solidFill>
                  <a:schemeClr val="tx1"/>
                </a:solidFill>
                <a:latin typeface="Montserrat" pitchFamily="2" charset="77"/>
              </a:rPr>
              <a:t> entre nuestros asociados y poniendo en valor el aporte que realizan para el desarrollo y el progreso de Chile.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D0719CE-532E-FA4E-97E8-9B2FAAFA8D09}"/>
              </a:ext>
            </a:extLst>
          </p:cNvPr>
          <p:cNvSpPr txBox="1"/>
          <p:nvPr/>
        </p:nvSpPr>
        <p:spPr>
          <a:xfrm>
            <a:off x="6395571" y="4223328"/>
            <a:ext cx="1845057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spc="0" normalizeH="0" baseline="0" dirty="0">
                <a:ln>
                  <a:noFill/>
                </a:ln>
                <a:solidFill>
                  <a:srgbClr val="BDA55F"/>
                </a:solidFill>
                <a:effectLst/>
                <a:uFillTx/>
                <a:latin typeface="Montserrat" pitchFamily="2" charset="77"/>
                <a:sym typeface="Arial"/>
              </a:rPr>
              <a:t>NUESTRA VISIÓN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01E231-946A-714E-B1DC-EDE865388E34}"/>
              </a:ext>
            </a:extLst>
          </p:cNvPr>
          <p:cNvSpPr txBox="1"/>
          <p:nvPr/>
        </p:nvSpPr>
        <p:spPr>
          <a:xfrm>
            <a:off x="6395572" y="4548110"/>
            <a:ext cx="5105401" cy="1280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600" dirty="0">
                <a:solidFill>
                  <a:schemeClr val="tx1"/>
                </a:solidFill>
                <a:latin typeface="Montserrat" pitchFamily="2" charset="77"/>
              </a:rPr>
              <a:t>Constituirnos en un referente como institución  promotora de las relaciones comerciales entre Chile y España; y en  el portavoz del interés social de la inversión española en el país.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07B99A4-FF34-604A-AD25-A0B8AB3573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0190" y="2149188"/>
            <a:ext cx="412750" cy="41275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F812BC9-AEE9-E54C-9D7F-D9B0EF80B1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541615" y="4356336"/>
            <a:ext cx="469900" cy="469900"/>
          </a:xfrm>
          <a:prstGeom prst="rect">
            <a:avLst/>
          </a:prstGeom>
        </p:spPr>
      </p:pic>
      <p:sp>
        <p:nvSpPr>
          <p:cNvPr id="45" name="Google Shape;213;p15">
            <a:extLst>
              <a:ext uri="{FF2B5EF4-FFF2-40B4-BE49-F238E27FC236}">
                <a16:creationId xmlns:a16="http://schemas.microsoft.com/office/drawing/2014/main" id="{A7E6122C-6D4C-3944-9597-F40CAB24B230}"/>
              </a:ext>
            </a:extLst>
          </p:cNvPr>
          <p:cNvSpPr/>
          <p:nvPr/>
        </p:nvSpPr>
        <p:spPr>
          <a:xfrm flipH="1">
            <a:off x="5413092" y="1201255"/>
            <a:ext cx="0" cy="354385"/>
          </a:xfrm>
          <a:prstGeom prst="line">
            <a:avLst/>
          </a:prstGeom>
          <a:ln w="12700">
            <a:solidFill>
              <a:srgbClr val="BDA55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A94BD8-4DEA-0549-A52D-9A52E1053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70786" cy="685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AF9F2CB-0F2F-1D47-B6F5-7ED20A668B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8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" descr="Imagen">
            <a:extLst>
              <a:ext uri="{FF2B5EF4-FFF2-40B4-BE49-F238E27FC236}">
                <a16:creationId xmlns:a16="http://schemas.microsoft.com/office/drawing/2014/main" id="{B1A1F3C4-F02F-2842-B61F-7BFF6EFC6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B28B63-88D5-0B43-BDDC-A7DCCA94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1800"/>
            <a:ext cx="12192000" cy="2616200"/>
          </a:xfrm>
          <a:prstGeom prst="rect">
            <a:avLst/>
          </a:prstGeom>
        </p:spPr>
      </p:pic>
      <p:sp>
        <p:nvSpPr>
          <p:cNvPr id="104" name="Google Shape;72;p9"/>
          <p:cNvSpPr txBox="1"/>
          <p:nvPr/>
        </p:nvSpPr>
        <p:spPr>
          <a:xfrm>
            <a:off x="829416" y="1059312"/>
            <a:ext cx="9994754" cy="1571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ct val="130000"/>
              </a:lnSpc>
              <a:defRPr sz="2000">
                <a:solidFill>
                  <a:srgbClr val="535353"/>
                </a:solidFill>
              </a:defRPr>
            </a:pP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La </a:t>
            </a:r>
            <a:r>
              <a:rPr lang="es-CL" sz="1600" b="1" dirty="0" err="1">
                <a:solidFill>
                  <a:schemeClr val="tx1"/>
                </a:solidFill>
                <a:latin typeface="Montserrat" pitchFamily="2" charset="77"/>
              </a:rPr>
              <a:t>Cámara</a:t>
            </a:r>
            <a:r>
              <a:rPr lang="es-CL" sz="1600" b="1" dirty="0">
                <a:solidFill>
                  <a:schemeClr val="tx1"/>
                </a:solidFill>
                <a:latin typeface="Montserrat" pitchFamily="2" charset="77"/>
              </a:rPr>
              <a:t> Oficial </a:t>
            </a:r>
            <a:r>
              <a:rPr lang="es-CL" sz="1600" b="1" dirty="0" err="1">
                <a:solidFill>
                  <a:schemeClr val="tx1"/>
                </a:solidFill>
                <a:latin typeface="Montserrat" pitchFamily="2" charset="77"/>
              </a:rPr>
              <a:t>Española</a:t>
            </a:r>
            <a:r>
              <a:rPr lang="es-CL" sz="1600" b="1" dirty="0">
                <a:solidFill>
                  <a:schemeClr val="tx1"/>
                </a:solidFill>
                <a:latin typeface="Montserrat" pitchFamily="2" charset="77"/>
              </a:rPr>
              <a:t> de Comercio de Chile</a:t>
            </a: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 es un socio </a:t>
            </a:r>
            <a:r>
              <a:rPr lang="es-CL" sz="1600" dirty="0" err="1">
                <a:solidFill>
                  <a:schemeClr val="tx1"/>
                </a:solidFill>
                <a:latin typeface="Montserrat" pitchFamily="2" charset="77"/>
              </a:rPr>
              <a:t>estratégico</a:t>
            </a: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, aportando al desarrollo del </a:t>
            </a:r>
            <a:r>
              <a:rPr lang="es-CL" sz="1600" dirty="0" err="1">
                <a:solidFill>
                  <a:schemeClr val="tx1"/>
                </a:solidFill>
                <a:latin typeface="Montserrat" pitchFamily="2" charset="77"/>
              </a:rPr>
              <a:t>país</a:t>
            </a: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. </a:t>
            </a:r>
          </a:p>
          <a:p>
            <a:pPr indent="12700">
              <a:lnSpc>
                <a:spcPct val="130000"/>
              </a:lnSpc>
              <a:defRPr sz="2000">
                <a:solidFill>
                  <a:srgbClr val="535353"/>
                </a:solidFill>
              </a:defRPr>
            </a:pPr>
            <a:endParaRPr lang="es-CL" sz="1600" dirty="0">
              <a:solidFill>
                <a:schemeClr val="tx1"/>
              </a:solidFill>
              <a:latin typeface="Montserrat" pitchFamily="2" charset="77"/>
            </a:endParaRPr>
          </a:p>
          <a:p>
            <a:pPr indent="12700">
              <a:lnSpc>
                <a:spcPct val="130000"/>
              </a:lnSpc>
              <a:defRPr sz="2000">
                <a:solidFill>
                  <a:srgbClr val="535353"/>
                </a:solidFill>
              </a:defRPr>
            </a:pP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Y es la </a:t>
            </a:r>
            <a:r>
              <a:rPr lang="es-CL" sz="1600" b="1" dirty="0" err="1">
                <a:solidFill>
                  <a:schemeClr val="tx1"/>
                </a:solidFill>
                <a:latin typeface="Montserrat" pitchFamily="2" charset="77"/>
              </a:rPr>
              <a:t>Cámara</a:t>
            </a:r>
            <a:r>
              <a:rPr lang="es-CL" sz="1600" b="1" dirty="0">
                <a:solidFill>
                  <a:schemeClr val="tx1"/>
                </a:solidFill>
                <a:latin typeface="Montserrat" pitchFamily="2" charset="77"/>
              </a:rPr>
              <a:t> Binacional </a:t>
            </a:r>
            <a:r>
              <a:rPr lang="es-CL" sz="1600" dirty="0" err="1">
                <a:solidFill>
                  <a:schemeClr val="tx1"/>
                </a:solidFill>
                <a:latin typeface="Montserrat" pitchFamily="2" charset="77"/>
              </a:rPr>
              <a:t>más</a:t>
            </a: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 diversificada presente en sectores </a:t>
            </a:r>
            <a:r>
              <a:rPr lang="es-CL" sz="1600" dirty="0" err="1">
                <a:solidFill>
                  <a:schemeClr val="tx1"/>
                </a:solidFill>
                <a:latin typeface="Montserrat" pitchFamily="2" charset="77"/>
              </a:rPr>
              <a:t>estratégicos</a:t>
            </a: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 de la </a:t>
            </a:r>
            <a:r>
              <a:rPr lang="es-CL" sz="1600" dirty="0" err="1">
                <a:solidFill>
                  <a:schemeClr val="tx1"/>
                </a:solidFill>
                <a:latin typeface="Montserrat" pitchFamily="2" charset="77"/>
              </a:rPr>
              <a:t>economía</a:t>
            </a:r>
            <a:r>
              <a:rPr lang="es-CL" sz="1600" dirty="0">
                <a:solidFill>
                  <a:schemeClr val="tx1"/>
                </a:solidFill>
                <a:latin typeface="Montserrat" pitchFamily="2" charset="77"/>
              </a:rPr>
              <a:t> nacional. </a:t>
            </a:r>
          </a:p>
        </p:txBody>
      </p:sp>
      <p:sp>
        <p:nvSpPr>
          <p:cNvPr id="108" name="Google Shape;76;p9"/>
          <p:cNvSpPr txBox="1"/>
          <p:nvPr/>
        </p:nvSpPr>
        <p:spPr>
          <a:xfrm>
            <a:off x="800043" y="2894433"/>
            <a:ext cx="4277612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2100" b="1">
                <a:solidFill>
                  <a:schemeClr val="accent2">
                    <a:satOff val="-4966"/>
                    <a:lumOff val="-1054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sz="1600" dirty="0">
                <a:solidFill>
                  <a:srgbClr val="B8002F"/>
                </a:solidFill>
                <a:latin typeface="Montserrat" pitchFamily="2" charset="77"/>
              </a:rPr>
              <a:t>LA CÁMARA ESPAÑOLA CUENTA CON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0F8F9CEE-7F50-F746-80AF-D5CFC6EADF7B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Google Shape;66;p8">
            <a:extLst>
              <a:ext uri="{FF2B5EF4-FFF2-40B4-BE49-F238E27FC236}">
                <a16:creationId xmlns:a16="http://schemas.microsoft.com/office/drawing/2014/main" id="{E342661A-3170-8A4F-86C3-DBA1BE6F4C5B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3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EE75D3A-A569-7745-9FD7-82E90645894C}"/>
              </a:ext>
            </a:extLst>
          </p:cNvPr>
          <p:cNvSpPr/>
          <p:nvPr/>
        </p:nvSpPr>
        <p:spPr>
          <a:xfrm>
            <a:off x="834145" y="3550158"/>
            <a:ext cx="2458619" cy="2458619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5217" sy="95217" algn="ctr" rotWithShape="0">
              <a:prstClr val="black">
                <a:alpha val="13927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E936B1F-BAD9-F642-ADB6-B92665895489}"/>
              </a:ext>
            </a:extLst>
          </p:cNvPr>
          <p:cNvSpPr/>
          <p:nvPr/>
        </p:nvSpPr>
        <p:spPr>
          <a:xfrm>
            <a:off x="3540187" y="3550158"/>
            <a:ext cx="2458619" cy="2458619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5217" sy="95217" algn="ctr" rotWithShape="0">
              <a:prstClr val="black">
                <a:alpha val="13927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DBC5BD3-6BA6-7641-A8C3-EF54810CC81D}"/>
              </a:ext>
            </a:extLst>
          </p:cNvPr>
          <p:cNvSpPr/>
          <p:nvPr/>
        </p:nvSpPr>
        <p:spPr>
          <a:xfrm>
            <a:off x="6199329" y="3689760"/>
            <a:ext cx="2458619" cy="2458619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5217" sy="95217" algn="ctr" rotWithShape="0">
              <a:prstClr val="black">
                <a:alpha val="13927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3BE52A6-2C34-1B44-BF50-C78A5115D7A4}"/>
              </a:ext>
            </a:extLst>
          </p:cNvPr>
          <p:cNvSpPr/>
          <p:nvPr/>
        </p:nvSpPr>
        <p:spPr>
          <a:xfrm>
            <a:off x="8903966" y="3550158"/>
            <a:ext cx="2458619" cy="2458619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5217" sy="95217" algn="ctr" rotWithShape="0">
              <a:prstClr val="black">
                <a:alpha val="13927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A02B0F-7513-7E44-85CE-32244E989C0C}"/>
              </a:ext>
            </a:extLst>
          </p:cNvPr>
          <p:cNvSpPr txBox="1"/>
          <p:nvPr/>
        </p:nvSpPr>
        <p:spPr>
          <a:xfrm>
            <a:off x="1183327" y="4376585"/>
            <a:ext cx="1760254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>
                <a:ln>
                  <a:noFill/>
                </a:ln>
                <a:solidFill>
                  <a:srgbClr val="BDA55F"/>
                </a:solidFill>
                <a:effectLst/>
                <a:uFillTx/>
                <a:latin typeface="Montserrat" pitchFamily="2" charset="77"/>
                <a:sym typeface="Arial"/>
              </a:rPr>
              <a:t>106 AÑOS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effectLst/>
                <a:uFillTx/>
                <a:latin typeface="Montserrat" pitchFamily="2" charset="77"/>
                <a:sym typeface="Arial"/>
              </a:rPr>
              <a:t>De existencia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effectLst/>
                <a:uFillTx/>
                <a:latin typeface="Montserrat" pitchFamily="2" charset="77"/>
                <a:sym typeface="Arial"/>
              </a:rPr>
              <a:t>en 2025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72DF0BF-B8EA-8342-A80D-F8E1F39FBEEE}"/>
              </a:ext>
            </a:extLst>
          </p:cNvPr>
          <p:cNvSpPr txBox="1"/>
          <p:nvPr/>
        </p:nvSpPr>
        <p:spPr>
          <a:xfrm>
            <a:off x="6281208" y="4179783"/>
            <a:ext cx="2405958" cy="1618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600" b="1" dirty="0">
                <a:solidFill>
                  <a:srgbClr val="BDA55F"/>
                </a:solidFill>
                <a:latin typeface="Montserrat" pitchFamily="2" charset="77"/>
              </a:rPr>
              <a:t>CHILE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600" b="1" dirty="0">
                <a:solidFill>
                  <a:srgbClr val="BDA55F"/>
                </a:solidFill>
                <a:latin typeface="Montserrat" pitchFamily="2" charset="77"/>
              </a:rPr>
              <a:t>CONCENTRA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600" b="1" dirty="0">
                <a:solidFill>
                  <a:srgbClr val="BDA55F"/>
                </a:solidFill>
                <a:latin typeface="Montserrat" pitchFamily="2" charset="77"/>
              </a:rPr>
              <a:t>EL 29%</a:t>
            </a:r>
            <a:endParaRPr kumimoji="0" lang="es-CL" sz="1600" b="1" i="0" u="none" strike="noStrike" cap="none" spc="0" normalizeH="0" baseline="0" dirty="0">
              <a:ln>
                <a:noFill/>
              </a:ln>
              <a:solidFill>
                <a:srgbClr val="BDA55F"/>
              </a:solidFill>
              <a:effectLst/>
              <a:uFillTx/>
              <a:latin typeface="Montserrat" pitchFamily="2" charset="77"/>
              <a:sym typeface="Arial"/>
            </a:endParaRPr>
          </a:p>
          <a:p>
            <a:pPr algn="ctr">
              <a:lnSpc>
                <a:spcPct val="130000"/>
              </a:lnSpc>
            </a:pPr>
            <a:r>
              <a:rPr lang="es-CL" sz="1100" dirty="0">
                <a:latin typeface="Montserrat" pitchFamily="2" charset="77"/>
              </a:rPr>
              <a:t>De la inversión española </a:t>
            </a:r>
            <a:br>
              <a:rPr lang="es-CL" sz="1100" dirty="0">
                <a:latin typeface="Montserrat" pitchFamily="2" charset="77"/>
              </a:rPr>
            </a:br>
            <a:r>
              <a:rPr lang="es-CL" sz="1100" dirty="0">
                <a:latin typeface="Montserrat" pitchFamily="2" charset="77"/>
              </a:rPr>
              <a:t>en américa latina</a:t>
            </a:r>
          </a:p>
          <a:p>
            <a:pPr algn="ctr">
              <a:lnSpc>
                <a:spcPct val="130000"/>
              </a:lnSpc>
            </a:pPr>
            <a:r>
              <a:rPr lang="es-CL" sz="1100" dirty="0">
                <a:latin typeface="Montserrat" pitchFamily="2" charset="77"/>
              </a:rPr>
              <a:t>(Por sobre México </a:t>
            </a:r>
          </a:p>
          <a:p>
            <a:pPr algn="ctr">
              <a:lnSpc>
                <a:spcPct val="130000"/>
              </a:lnSpc>
            </a:pPr>
            <a:r>
              <a:rPr lang="es-CL" sz="1100" dirty="0">
                <a:latin typeface="Montserrat" pitchFamily="2" charset="77"/>
              </a:rPr>
              <a:t>y Brasil)</a:t>
            </a:r>
            <a:endParaRPr kumimoji="0" lang="es-CL" sz="1100" b="0" i="0" u="none" strike="noStrike" cap="none" spc="0" normalizeH="0" baseline="0" dirty="0">
              <a:ln>
                <a:noFill/>
              </a:ln>
              <a:effectLst/>
              <a:uFillTx/>
              <a:latin typeface="Montserrat" pitchFamily="2" charset="77"/>
              <a:sym typeface="Arial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2C05022-5ACE-CB4B-A908-BD52AB0C1DF5}"/>
              </a:ext>
            </a:extLst>
          </p:cNvPr>
          <p:cNvSpPr txBox="1"/>
          <p:nvPr/>
        </p:nvSpPr>
        <p:spPr>
          <a:xfrm>
            <a:off x="9253148" y="4449958"/>
            <a:ext cx="1760254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>
                <a:ln>
                  <a:noFill/>
                </a:ln>
                <a:solidFill>
                  <a:srgbClr val="BDA55F"/>
                </a:solidFill>
                <a:effectLst/>
                <a:uFillTx/>
                <a:latin typeface="Montserrat" pitchFamily="2" charset="77"/>
                <a:sym typeface="Arial"/>
              </a:rPr>
              <a:t>+140.000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effectLst/>
                <a:uFillTx/>
                <a:latin typeface="Montserrat" pitchFamily="2" charset="77"/>
                <a:sym typeface="Arial"/>
              </a:rPr>
              <a:t>Empleos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effectLst/>
                <a:uFillTx/>
                <a:latin typeface="Montserrat" pitchFamily="2" charset="77"/>
                <a:sym typeface="Arial"/>
              </a:rPr>
              <a:t>directos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F9D4640-2EB9-3D4B-B5B7-3F22D743CC3A}"/>
              </a:ext>
            </a:extLst>
          </p:cNvPr>
          <p:cNvSpPr txBox="1"/>
          <p:nvPr/>
        </p:nvSpPr>
        <p:spPr>
          <a:xfrm>
            <a:off x="3840473" y="4271111"/>
            <a:ext cx="1760254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>
                <a:ln>
                  <a:noFill/>
                </a:ln>
                <a:solidFill>
                  <a:srgbClr val="BDA55F"/>
                </a:solidFill>
                <a:effectLst/>
                <a:uFillTx/>
                <a:latin typeface="Montserrat" pitchFamily="2" charset="77"/>
                <a:sym typeface="Arial"/>
              </a:rPr>
              <a:t>270</a:t>
            </a:r>
            <a:endParaRPr kumimoji="0" lang="es-CL" sz="2000" b="1" i="0" u="none" strike="noStrike" cap="none" spc="0" normalizeH="0" baseline="0" dirty="0">
              <a:ln>
                <a:noFill/>
              </a:ln>
              <a:solidFill>
                <a:srgbClr val="BDA55F"/>
              </a:solidFill>
              <a:effectLst/>
              <a:uFillTx/>
              <a:latin typeface="Montserrat" pitchFamily="2" charset="77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effectLst/>
                <a:uFillTx/>
                <a:latin typeface="Montserrat" pitchFamily="2" charset="77"/>
                <a:sym typeface="Arial"/>
              </a:rPr>
              <a:t>Empresas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spc="0" normalizeH="0" baseline="0" dirty="0">
                <a:ln>
                  <a:noFill/>
                </a:ln>
                <a:effectLst/>
                <a:uFillTx/>
                <a:latin typeface="Montserrat" pitchFamily="2" charset="77"/>
                <a:sym typeface="Arial"/>
              </a:rPr>
              <a:t>socias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351ECB0-5501-CF47-AC5C-7CB82B296D5A}"/>
              </a:ext>
            </a:extLst>
          </p:cNvPr>
          <p:cNvSpPr/>
          <p:nvPr/>
        </p:nvSpPr>
        <p:spPr>
          <a:xfrm flipH="1">
            <a:off x="1017302" y="5466638"/>
            <a:ext cx="332050" cy="332050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A3B8C449-F046-BC43-ADCD-E4F42256D8FE}"/>
              </a:ext>
            </a:extLst>
          </p:cNvPr>
          <p:cNvSpPr/>
          <p:nvPr/>
        </p:nvSpPr>
        <p:spPr>
          <a:xfrm flipH="1">
            <a:off x="3749485" y="5466638"/>
            <a:ext cx="332050" cy="332050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E6FBAEF-0656-4F43-9F34-A8BC89B53D8B}"/>
              </a:ext>
            </a:extLst>
          </p:cNvPr>
          <p:cNvSpPr/>
          <p:nvPr/>
        </p:nvSpPr>
        <p:spPr>
          <a:xfrm flipH="1">
            <a:off x="6426584" y="5466638"/>
            <a:ext cx="332050" cy="332050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12150118-46BD-D04F-A08F-10053ABF794C}"/>
              </a:ext>
            </a:extLst>
          </p:cNvPr>
          <p:cNvSpPr/>
          <p:nvPr/>
        </p:nvSpPr>
        <p:spPr>
          <a:xfrm flipH="1">
            <a:off x="9092666" y="5466638"/>
            <a:ext cx="332050" cy="332050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08EF77F-7CAB-E347-AB9E-097D73566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/>
        </p:blipFill>
        <p:spPr>
          <a:xfrm>
            <a:off x="9669636" y="0"/>
            <a:ext cx="2522363" cy="137844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D610A8F-7E76-FB4D-81EF-D8BB1D1E20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64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" descr="Imagen">
            <a:extLst>
              <a:ext uri="{FF2B5EF4-FFF2-40B4-BE49-F238E27FC236}">
                <a16:creationId xmlns:a16="http://schemas.microsoft.com/office/drawing/2014/main" id="{F4E7DC4C-2115-0F4C-838C-08AE019E8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0468" t="19525" r="32090" b="38508"/>
          <a:stretch/>
        </p:blipFill>
        <p:spPr>
          <a:xfrm>
            <a:off x="-1" y="152199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5B021F35-FEA2-1D46-A840-B7DC6AE02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8"/>
            <a:ext cx="12250372" cy="1841500"/>
          </a:xfrm>
          <a:prstGeom prst="rect">
            <a:avLst/>
          </a:prstGeom>
        </p:spPr>
      </p:pic>
      <p:pic>
        <p:nvPicPr>
          <p:cNvPr id="176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2287302B-1EF9-7C4E-B30B-FF6596D772E7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2" name="Google Shape;66;p8">
            <a:extLst>
              <a:ext uri="{FF2B5EF4-FFF2-40B4-BE49-F238E27FC236}">
                <a16:creationId xmlns:a16="http://schemas.microsoft.com/office/drawing/2014/main" id="{20C95DFC-BDDA-C54F-8455-740B9823D4C4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4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6BABCCF6-BE3C-0D42-A5FB-FB6BD847F064}"/>
              </a:ext>
            </a:extLst>
          </p:cNvPr>
          <p:cNvSpPr/>
          <p:nvPr/>
        </p:nvSpPr>
        <p:spPr>
          <a:xfrm>
            <a:off x="3252112" y="1901667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1A4D272D-9F7E-C049-AD96-12A6B220AE01}"/>
              </a:ext>
            </a:extLst>
          </p:cNvPr>
          <p:cNvSpPr/>
          <p:nvPr/>
        </p:nvSpPr>
        <p:spPr>
          <a:xfrm>
            <a:off x="5214291" y="1879971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0B2742AB-00CB-2948-9344-8168102997AB}"/>
              </a:ext>
            </a:extLst>
          </p:cNvPr>
          <p:cNvSpPr/>
          <p:nvPr/>
        </p:nvSpPr>
        <p:spPr>
          <a:xfrm>
            <a:off x="7176470" y="1895748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46C8A6CB-AB27-4D46-9B15-1726BBB0792F}"/>
              </a:ext>
            </a:extLst>
          </p:cNvPr>
          <p:cNvSpPr/>
          <p:nvPr/>
        </p:nvSpPr>
        <p:spPr>
          <a:xfrm>
            <a:off x="9138649" y="1895747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D3208D74-D59D-7E4A-9BE6-A8703EAB452D}"/>
              </a:ext>
            </a:extLst>
          </p:cNvPr>
          <p:cNvSpPr/>
          <p:nvPr/>
        </p:nvSpPr>
        <p:spPr>
          <a:xfrm>
            <a:off x="1289933" y="1895747"/>
            <a:ext cx="1688150" cy="821883"/>
          </a:xfrm>
          <a:prstGeom prst="roundRect">
            <a:avLst>
              <a:gd name="adj" fmla="val 6863"/>
            </a:avLst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7F326E02-C05F-734B-9C99-088F1CFD63E6}"/>
              </a:ext>
            </a:extLst>
          </p:cNvPr>
          <p:cNvSpPr/>
          <p:nvPr/>
        </p:nvSpPr>
        <p:spPr>
          <a:xfrm>
            <a:off x="5214291" y="2902335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BCBB1FA1-E609-0B42-8FBA-4B004B5600BC}"/>
              </a:ext>
            </a:extLst>
          </p:cNvPr>
          <p:cNvSpPr/>
          <p:nvPr/>
        </p:nvSpPr>
        <p:spPr>
          <a:xfrm>
            <a:off x="7176470" y="2918112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CEC4B020-8C88-E84E-AA74-846ED8B5486D}"/>
              </a:ext>
            </a:extLst>
          </p:cNvPr>
          <p:cNvSpPr/>
          <p:nvPr/>
        </p:nvSpPr>
        <p:spPr>
          <a:xfrm>
            <a:off x="9133198" y="2923035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22E750D2-E9D3-C54A-993B-97C3DEF9C7BE}"/>
              </a:ext>
            </a:extLst>
          </p:cNvPr>
          <p:cNvSpPr/>
          <p:nvPr/>
        </p:nvSpPr>
        <p:spPr>
          <a:xfrm>
            <a:off x="3252112" y="2918111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412E9B0A-D58A-BB47-9EA0-7307D950EFBB}"/>
              </a:ext>
            </a:extLst>
          </p:cNvPr>
          <p:cNvSpPr/>
          <p:nvPr/>
        </p:nvSpPr>
        <p:spPr>
          <a:xfrm>
            <a:off x="5214291" y="3918779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1" name="Rectángulo redondeado 40">
            <a:extLst>
              <a:ext uri="{FF2B5EF4-FFF2-40B4-BE49-F238E27FC236}">
                <a16:creationId xmlns:a16="http://schemas.microsoft.com/office/drawing/2014/main" id="{8DB15ED1-AD1B-4447-ADFE-52899A6FA96C}"/>
              </a:ext>
            </a:extLst>
          </p:cNvPr>
          <p:cNvSpPr/>
          <p:nvPr/>
        </p:nvSpPr>
        <p:spPr>
          <a:xfrm>
            <a:off x="7176470" y="3934556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2" name="Rectángulo redondeado 41">
            <a:extLst>
              <a:ext uri="{FF2B5EF4-FFF2-40B4-BE49-F238E27FC236}">
                <a16:creationId xmlns:a16="http://schemas.microsoft.com/office/drawing/2014/main" id="{91F7C9BF-C022-9A4C-9543-09D028329023}"/>
              </a:ext>
            </a:extLst>
          </p:cNvPr>
          <p:cNvSpPr/>
          <p:nvPr/>
        </p:nvSpPr>
        <p:spPr>
          <a:xfrm>
            <a:off x="9138649" y="3934555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CD8747B8-CC20-D24F-96BB-CE98D38DE5DC}"/>
              </a:ext>
            </a:extLst>
          </p:cNvPr>
          <p:cNvSpPr/>
          <p:nvPr/>
        </p:nvSpPr>
        <p:spPr>
          <a:xfrm>
            <a:off x="1289933" y="2918111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4" name="Rectángulo redondeado 43">
            <a:extLst>
              <a:ext uri="{FF2B5EF4-FFF2-40B4-BE49-F238E27FC236}">
                <a16:creationId xmlns:a16="http://schemas.microsoft.com/office/drawing/2014/main" id="{2A039E98-2A54-F94C-AB9D-A2857524EAC9}"/>
              </a:ext>
            </a:extLst>
          </p:cNvPr>
          <p:cNvSpPr/>
          <p:nvPr/>
        </p:nvSpPr>
        <p:spPr>
          <a:xfrm>
            <a:off x="1289933" y="3918779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96F7C48C-C700-4A42-ACF8-6F09A9DD6999}"/>
              </a:ext>
            </a:extLst>
          </p:cNvPr>
          <p:cNvSpPr/>
          <p:nvPr/>
        </p:nvSpPr>
        <p:spPr>
          <a:xfrm>
            <a:off x="3252112" y="4905870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94EDD023-91F7-D247-AF80-9F331BF342D9}"/>
              </a:ext>
            </a:extLst>
          </p:cNvPr>
          <p:cNvSpPr/>
          <p:nvPr/>
        </p:nvSpPr>
        <p:spPr>
          <a:xfrm>
            <a:off x="5214291" y="4905869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7C06FB07-7C4A-D14F-B5D6-D7567E64817F}"/>
              </a:ext>
            </a:extLst>
          </p:cNvPr>
          <p:cNvSpPr/>
          <p:nvPr/>
        </p:nvSpPr>
        <p:spPr>
          <a:xfrm>
            <a:off x="3252112" y="3918779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B545CF6A-6DA1-354B-9A57-BDC5AB3EA2A1}"/>
              </a:ext>
            </a:extLst>
          </p:cNvPr>
          <p:cNvSpPr/>
          <p:nvPr/>
        </p:nvSpPr>
        <p:spPr>
          <a:xfrm>
            <a:off x="1289933" y="4905868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FBA1F923-E281-2D49-9220-E23F4C136756}"/>
              </a:ext>
            </a:extLst>
          </p:cNvPr>
          <p:cNvSpPr/>
          <p:nvPr/>
        </p:nvSpPr>
        <p:spPr>
          <a:xfrm>
            <a:off x="7176470" y="4903264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61829BF4-36F3-154A-A47F-5E362CD5E090}"/>
              </a:ext>
            </a:extLst>
          </p:cNvPr>
          <p:cNvSpPr/>
          <p:nvPr/>
        </p:nvSpPr>
        <p:spPr>
          <a:xfrm>
            <a:off x="9138649" y="4903263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2" name="Google Shape;147;p12">
            <a:extLst>
              <a:ext uri="{FF2B5EF4-FFF2-40B4-BE49-F238E27FC236}">
                <a16:creationId xmlns:a16="http://schemas.microsoft.com/office/drawing/2014/main" id="{D95FD86B-3E76-E044-A8FB-EB7D6FC7DE61}"/>
              </a:ext>
            </a:extLst>
          </p:cNvPr>
          <p:cNvSpPr txBox="1"/>
          <p:nvPr/>
        </p:nvSpPr>
        <p:spPr>
          <a:xfrm>
            <a:off x="1365201" y="391974"/>
            <a:ext cx="9461597" cy="800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R="5080" indent="12700"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>
                <a:solidFill>
                  <a:schemeClr val="bg1"/>
                </a:solidFill>
                <a:latin typeface="Montserrat" pitchFamily="2" charset="77"/>
              </a:rPr>
              <a:t>LA CONFORMA UN DIRECTORIO INTEGRADO POR </a:t>
            </a:r>
            <a:endParaRPr lang="es-E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R="5080" indent="12700"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1" dirty="0">
                <a:solidFill>
                  <a:schemeClr val="bg1"/>
                </a:solidFill>
                <a:latin typeface="Montserrat" pitchFamily="2" charset="77"/>
              </a:rPr>
              <a:t>RECONOCIDAS EMPRESAS</a:t>
            </a:r>
          </a:p>
        </p:txBody>
      </p:sp>
      <p:sp>
        <p:nvSpPr>
          <p:cNvPr id="53" name="Google Shape;213;p15">
            <a:extLst>
              <a:ext uri="{FF2B5EF4-FFF2-40B4-BE49-F238E27FC236}">
                <a16:creationId xmlns:a16="http://schemas.microsoft.com/office/drawing/2014/main" id="{463F2BB2-AD8A-BA45-9F65-BFF653407953}"/>
              </a:ext>
            </a:extLst>
          </p:cNvPr>
          <p:cNvSpPr/>
          <p:nvPr/>
        </p:nvSpPr>
        <p:spPr>
          <a:xfrm flipH="1">
            <a:off x="1289933" y="505522"/>
            <a:ext cx="0" cy="504128"/>
          </a:xfrm>
          <a:prstGeom prst="line">
            <a:avLst/>
          </a:prstGeom>
          <a:ln w="12700">
            <a:solidFill>
              <a:srgbClr val="BDA55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/>
          </a:p>
        </p:txBody>
      </p:sp>
      <p:sp>
        <p:nvSpPr>
          <p:cNvPr id="56" name="Google Shape;138;p12">
            <a:extLst>
              <a:ext uri="{FF2B5EF4-FFF2-40B4-BE49-F238E27FC236}">
                <a16:creationId xmlns:a16="http://schemas.microsoft.com/office/drawing/2014/main" id="{0615013C-93F3-C14F-8D11-BDD8B4A23AA8}"/>
              </a:ext>
            </a:extLst>
          </p:cNvPr>
          <p:cNvSpPr/>
          <p:nvPr/>
        </p:nvSpPr>
        <p:spPr>
          <a:xfrm>
            <a:off x="9527700" y="3160975"/>
            <a:ext cx="990397" cy="26043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Google Shape;130;p12">
            <a:extLst>
              <a:ext uri="{FF2B5EF4-FFF2-40B4-BE49-F238E27FC236}">
                <a16:creationId xmlns:a16="http://schemas.microsoft.com/office/drawing/2014/main" id="{60766D4A-67DB-3545-A376-7B775381B075}"/>
              </a:ext>
            </a:extLst>
          </p:cNvPr>
          <p:cNvSpPr/>
          <p:nvPr/>
        </p:nvSpPr>
        <p:spPr>
          <a:xfrm>
            <a:off x="5658946" y="3146945"/>
            <a:ext cx="874108" cy="35607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Google Shape;134;p12">
            <a:extLst>
              <a:ext uri="{FF2B5EF4-FFF2-40B4-BE49-F238E27FC236}">
                <a16:creationId xmlns:a16="http://schemas.microsoft.com/office/drawing/2014/main" id="{C8D3C50F-C0A0-AD4D-A573-49A611F9A0D9}"/>
              </a:ext>
            </a:extLst>
          </p:cNvPr>
          <p:cNvSpPr/>
          <p:nvPr/>
        </p:nvSpPr>
        <p:spPr>
          <a:xfrm>
            <a:off x="7472585" y="4219435"/>
            <a:ext cx="1112386" cy="29238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" name="Google Shape;136;p12">
            <a:extLst>
              <a:ext uri="{FF2B5EF4-FFF2-40B4-BE49-F238E27FC236}">
                <a16:creationId xmlns:a16="http://schemas.microsoft.com/office/drawing/2014/main" id="{EF43EA19-FBD0-E34F-A140-E8E9F388AB98}"/>
              </a:ext>
            </a:extLst>
          </p:cNvPr>
          <p:cNvSpPr/>
          <p:nvPr/>
        </p:nvSpPr>
        <p:spPr>
          <a:xfrm>
            <a:off x="7639872" y="5169273"/>
            <a:ext cx="967742" cy="39717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" name="Google Shape;135;p12">
            <a:extLst>
              <a:ext uri="{FF2B5EF4-FFF2-40B4-BE49-F238E27FC236}">
                <a16:creationId xmlns:a16="http://schemas.microsoft.com/office/drawing/2014/main" id="{29B47472-B155-FF4D-AB9A-BE43B84D89EE}"/>
              </a:ext>
            </a:extLst>
          </p:cNvPr>
          <p:cNvSpPr/>
          <p:nvPr/>
        </p:nvSpPr>
        <p:spPr>
          <a:xfrm>
            <a:off x="5403664" y="5138127"/>
            <a:ext cx="1248793" cy="416265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Google Shape;132;p12">
            <a:extLst>
              <a:ext uri="{FF2B5EF4-FFF2-40B4-BE49-F238E27FC236}">
                <a16:creationId xmlns:a16="http://schemas.microsoft.com/office/drawing/2014/main" id="{7813889D-8BC8-BE4D-93B9-124186B8A523}"/>
              </a:ext>
            </a:extLst>
          </p:cNvPr>
          <p:cNvSpPr/>
          <p:nvPr/>
        </p:nvSpPr>
        <p:spPr>
          <a:xfrm>
            <a:off x="1551923" y="2051677"/>
            <a:ext cx="1207480" cy="510021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Google Shape;131;p12">
            <a:extLst>
              <a:ext uri="{FF2B5EF4-FFF2-40B4-BE49-F238E27FC236}">
                <a16:creationId xmlns:a16="http://schemas.microsoft.com/office/drawing/2014/main" id="{2A325AE7-31D1-F14D-BB58-AC6D0B7D52BE}"/>
              </a:ext>
            </a:extLst>
          </p:cNvPr>
          <p:cNvSpPr/>
          <p:nvPr/>
        </p:nvSpPr>
        <p:spPr>
          <a:xfrm>
            <a:off x="1547365" y="3126000"/>
            <a:ext cx="1268188" cy="37455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6779A6C-A468-A572-FCEB-FB078F42A4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72" y="4933483"/>
            <a:ext cx="1191405" cy="7942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AB88D6C-BCD5-66B6-9D97-DC1B216A6C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3858" y="2032390"/>
            <a:ext cx="1415414" cy="5351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DC5EC1-2175-570A-AF8A-DDEBD24706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4231" y="2142032"/>
            <a:ext cx="1372801" cy="2678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085407-A881-0AA8-6AF4-C57A1EEDB1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9774" y="2067276"/>
            <a:ext cx="1267840" cy="494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A49A35-C659-8C17-1E40-8447D972B9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49320" y="2176470"/>
            <a:ext cx="1328486" cy="2334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DA877B-C978-5259-AA4B-E087FCCEEE4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32995" r="16075" b="34718"/>
          <a:stretch/>
        </p:blipFill>
        <p:spPr>
          <a:xfrm>
            <a:off x="3361155" y="3126000"/>
            <a:ext cx="1486857" cy="3997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503676-E168-08D0-4898-6C0828FC9E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7442" y="3982269"/>
            <a:ext cx="1071495" cy="6739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E34678-6443-D0D4-B7D0-695F4141D9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09730" y="4170776"/>
            <a:ext cx="1394253" cy="3224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F18EE4-8CA2-FFF2-9900-93C6F57A3D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9545" y="4004826"/>
            <a:ext cx="1162381" cy="628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2D751F5-5724-8C01-78B0-699954A05EC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59402" y="5095242"/>
            <a:ext cx="992521" cy="41880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ACB95BA1-32FB-5543-AE61-24A2BBD478E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  <p:pic>
        <p:nvPicPr>
          <p:cNvPr id="1026" name="Picture 2" descr="AID Strategic – Camacoes">
            <a:extLst>
              <a:ext uri="{FF2B5EF4-FFF2-40B4-BE49-F238E27FC236}">
                <a16:creationId xmlns:a16="http://schemas.microsoft.com/office/drawing/2014/main" id="{05052C04-5141-4C6B-9F6B-218FBDF74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1" b="16423"/>
          <a:stretch/>
        </p:blipFill>
        <p:spPr bwMode="auto">
          <a:xfrm>
            <a:off x="7331009" y="2983640"/>
            <a:ext cx="1220538" cy="7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A3A85B6D-1100-CF6C-82E6-80CE0682646C}"/>
              </a:ext>
            </a:extLst>
          </p:cNvPr>
          <p:cNvSpPr/>
          <p:nvPr/>
        </p:nvSpPr>
        <p:spPr>
          <a:xfrm>
            <a:off x="1289933" y="5873276"/>
            <a:ext cx="1688150" cy="821883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181728" sx="101595" sy="101595" algn="ctr" rotWithShape="0">
              <a:prstClr val="black">
                <a:alpha val="13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29A6B64-B56E-8917-1E7C-F905D52986F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28139" r="31945" b="26011"/>
          <a:stretch/>
        </p:blipFill>
        <p:spPr>
          <a:xfrm>
            <a:off x="1735578" y="5943629"/>
            <a:ext cx="785316" cy="67839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8CE034D-10A0-D8B6-239A-AB8CBA34454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20587" r="14912" b="20443"/>
          <a:stretch/>
        </p:blipFill>
        <p:spPr>
          <a:xfrm>
            <a:off x="9627913" y="5035935"/>
            <a:ext cx="821483" cy="58965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99C2658-5503-B776-2F02-BB716A22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3870325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563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" descr="Imagen">
            <a:extLst>
              <a:ext uri="{FF2B5EF4-FFF2-40B4-BE49-F238E27FC236}">
                <a16:creationId xmlns:a16="http://schemas.microsoft.com/office/drawing/2014/main" id="{A9B81D85-AA0D-5640-873A-60C852095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0468" t="19525" r="32090" b="38508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01E0E30-9564-EF48-A052-99B82D8E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8"/>
            <a:ext cx="12178078" cy="1841500"/>
          </a:xfrm>
          <a:prstGeom prst="rect">
            <a:avLst/>
          </a:prstGeom>
        </p:spPr>
      </p:pic>
      <p:sp>
        <p:nvSpPr>
          <p:cNvPr id="184" name="Google Shape;172;p13"/>
          <p:cNvSpPr txBox="1">
            <a:spLocks noGrp="1"/>
          </p:cNvSpPr>
          <p:nvPr>
            <p:ph type="title"/>
          </p:nvPr>
        </p:nvSpPr>
        <p:spPr>
          <a:xfrm>
            <a:off x="1461790" y="450425"/>
            <a:ext cx="7932934" cy="6146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 b="1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lang="es-CL" sz="2000" dirty="0">
                <a:solidFill>
                  <a:srgbClr val="FFFFFF"/>
                </a:solidFill>
                <a:latin typeface="Montserrat" pitchFamily="2" charset="77"/>
              </a:rPr>
              <a:t>TENEMOS 6 COMITÉS</a:t>
            </a:r>
            <a:r>
              <a:rPr lang="es-CL" sz="2000" dirty="0">
                <a:latin typeface="Montserrat" pitchFamily="2" charset="77"/>
              </a:rPr>
              <a:t> </a:t>
            </a:r>
            <a:r>
              <a:rPr lang="es-CL" sz="2000" b="0" dirty="0">
                <a:solidFill>
                  <a:srgbClr val="FFFFFF"/>
                </a:solidFill>
                <a:latin typeface="Montserrat" pitchFamily="2" charset="77"/>
              </a:rPr>
              <a:t>DE TRABAJO INTEGRADOS POR DIRECTORES Y SOCIOS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F41AEF3D-1C03-024F-AE52-023651A33FCA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8" name="Google Shape;66;p8">
            <a:extLst>
              <a:ext uri="{FF2B5EF4-FFF2-40B4-BE49-F238E27FC236}">
                <a16:creationId xmlns:a16="http://schemas.microsoft.com/office/drawing/2014/main" id="{2373141D-BFF4-BB4D-9E3B-23FEE969D975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5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31" name="Google Shape;213;p15">
            <a:extLst>
              <a:ext uri="{FF2B5EF4-FFF2-40B4-BE49-F238E27FC236}">
                <a16:creationId xmlns:a16="http://schemas.microsoft.com/office/drawing/2014/main" id="{0DFD9AF4-0BCC-9A4B-9E4B-685BA18B7992}"/>
              </a:ext>
            </a:extLst>
          </p:cNvPr>
          <p:cNvSpPr/>
          <p:nvPr/>
        </p:nvSpPr>
        <p:spPr>
          <a:xfrm flipH="1">
            <a:off x="1289933" y="505522"/>
            <a:ext cx="0" cy="504128"/>
          </a:xfrm>
          <a:prstGeom prst="line">
            <a:avLst/>
          </a:prstGeom>
          <a:ln w="12700">
            <a:solidFill>
              <a:srgbClr val="BDA55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2DAF846-4B15-EB44-93EF-C7C67EFCA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AEAA3CB-98C9-97D1-84E3-7104BD800238}"/>
              </a:ext>
            </a:extLst>
          </p:cNvPr>
          <p:cNvGrpSpPr/>
          <p:nvPr/>
        </p:nvGrpSpPr>
        <p:grpSpPr>
          <a:xfrm>
            <a:off x="5138732" y="2444843"/>
            <a:ext cx="1992858" cy="3767885"/>
            <a:chOff x="2823488" y="2444843"/>
            <a:chExt cx="1992858" cy="3767885"/>
          </a:xfrm>
        </p:grpSpPr>
        <p:sp>
          <p:nvSpPr>
            <p:cNvPr id="50" name="Google Shape;174;p13">
              <a:extLst>
                <a:ext uri="{FF2B5EF4-FFF2-40B4-BE49-F238E27FC236}">
                  <a16:creationId xmlns:a16="http://schemas.microsoft.com/office/drawing/2014/main" id="{4D8A6D9C-9685-4A4C-B487-066925BF1DEB}"/>
                </a:ext>
              </a:extLst>
            </p:cNvPr>
            <p:cNvSpPr txBox="1"/>
            <p:nvPr/>
          </p:nvSpPr>
          <p:spPr>
            <a:xfrm>
              <a:off x="2850769" y="3817849"/>
              <a:ext cx="1948959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0320">
                <a:defRPr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>
                  <a:solidFill>
                    <a:srgbClr val="FBBC21"/>
                  </a:solidFill>
                  <a:latin typeface="Montserrat" pitchFamily="2" charset="77"/>
                </a:rPr>
                <a:t>ENERGÍA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2183C71-AF0A-5245-9D8B-622CF65E8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88" y="2447267"/>
              <a:ext cx="1179250" cy="1179250"/>
            </a:xfrm>
            <a:prstGeom prst="rect">
              <a:avLst/>
            </a:prstGeom>
          </p:spPr>
        </p:pic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24BE9631-2DEA-4D4B-B010-643A505068B3}"/>
                </a:ext>
              </a:extLst>
            </p:cNvPr>
            <p:cNvSpPr/>
            <p:nvPr/>
          </p:nvSpPr>
          <p:spPr>
            <a:xfrm>
              <a:off x="3691118" y="2444843"/>
              <a:ext cx="461665" cy="461665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>
              <a:outerShdw blurRad="225591" sx="91000" sy="91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3" name="Imagen" descr="Imagen">
              <a:extLst>
                <a:ext uri="{FF2B5EF4-FFF2-40B4-BE49-F238E27FC236}">
                  <a16:creationId xmlns:a16="http://schemas.microsoft.com/office/drawing/2014/main" id="{39E67294-68CE-C741-8168-35F801BFB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8842"/>
            <a:stretch/>
          </p:blipFill>
          <p:spPr>
            <a:xfrm>
              <a:off x="3769413" y="2502559"/>
              <a:ext cx="310224" cy="3462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A8330DD-C625-7E48-B002-4900DCB8E0C2}"/>
                </a:ext>
              </a:extLst>
            </p:cNvPr>
            <p:cNvSpPr txBox="1"/>
            <p:nvPr/>
          </p:nvSpPr>
          <p:spPr>
            <a:xfrm>
              <a:off x="2867387" y="4351732"/>
              <a:ext cx="194895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800" b="1" i="0" dirty="0">
                  <a:solidFill>
                    <a:srgbClr val="FBBC21"/>
                  </a:solidFill>
                  <a:effectLst/>
                  <a:latin typeface="Montserrat" pitchFamily="2" charset="77"/>
                </a:rPr>
                <a:t>PRESIDENTE</a:t>
              </a:r>
            </a:p>
            <a:p>
              <a:pPr algn="l"/>
              <a:r>
                <a:rPr lang="es-CL" sz="800" b="1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David López</a:t>
              </a:r>
              <a:b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</a:br>
              <a: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Country Manager de </a:t>
              </a:r>
              <a:r>
                <a:rPr lang="es-CL" sz="800" b="0" i="0" dirty="0" err="1">
                  <a:solidFill>
                    <a:schemeClr val="bg2"/>
                  </a:solidFill>
                  <a:effectLst/>
                  <a:latin typeface="Montserrat" pitchFamily="2" charset="77"/>
                </a:rPr>
                <a:t>Redinter</a:t>
              </a:r>
              <a:endParaRPr kumimoji="0" lang="es-CL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0A7CC24-C77A-8F47-885D-6E1B9939976E}"/>
                </a:ext>
              </a:extLst>
            </p:cNvPr>
            <p:cNvSpPr txBox="1"/>
            <p:nvPr/>
          </p:nvSpPr>
          <p:spPr>
            <a:xfrm>
              <a:off x="2867387" y="4920066"/>
              <a:ext cx="1948959" cy="1292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700" b="1" i="0" dirty="0">
                  <a:solidFill>
                    <a:srgbClr val="FBBC21"/>
                  </a:solidFill>
                  <a:effectLst/>
                  <a:latin typeface="Montserrat" pitchFamily="2" charset="77"/>
                </a:rPr>
                <a:t>TEMAS ESTRATÉGICOS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Análisis de cambios regulatorios.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Oportunidades comerciales, licitaciones.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Detección de trabas al desarrollo de proyectos de energía.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Aspectos socioambientales en el desarrollo de proyectos.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Gas como combustible de respaldo en la transición energética.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Ciberseguridad en infraestructuras estratégicas.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A73E676-E5FA-8643-B93B-8419FDE4AFAB}"/>
              </a:ext>
            </a:extLst>
          </p:cNvPr>
          <p:cNvGrpSpPr/>
          <p:nvPr/>
        </p:nvGrpSpPr>
        <p:grpSpPr>
          <a:xfrm>
            <a:off x="7362420" y="2446303"/>
            <a:ext cx="2190851" cy="3658703"/>
            <a:chOff x="5425314" y="2446303"/>
            <a:chExt cx="2190851" cy="3658703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716B2C2-CCE1-DB40-8F26-5F767AA50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280" y="2447267"/>
              <a:ext cx="1179250" cy="1179250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AAE7007-5A66-1048-92A6-9C9A0C7FD5E5}"/>
                </a:ext>
              </a:extLst>
            </p:cNvPr>
            <p:cNvSpPr/>
            <p:nvPr/>
          </p:nvSpPr>
          <p:spPr>
            <a:xfrm>
              <a:off x="6353554" y="2446303"/>
              <a:ext cx="461665" cy="461665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>
              <a:outerShdw blurRad="225591" sx="91000" sy="91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Google Shape;161;p13">
              <a:extLst>
                <a:ext uri="{FF2B5EF4-FFF2-40B4-BE49-F238E27FC236}">
                  <a16:creationId xmlns:a16="http://schemas.microsoft.com/office/drawing/2014/main" id="{7AE3B7F1-1BAE-2D46-AF13-02591F8F89E6}"/>
                </a:ext>
              </a:extLst>
            </p:cNvPr>
            <p:cNvSpPr txBox="1"/>
            <p:nvPr/>
          </p:nvSpPr>
          <p:spPr>
            <a:xfrm>
              <a:off x="5427225" y="3817849"/>
              <a:ext cx="2188940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3495">
                <a:spcBef>
                  <a:spcPts val="900"/>
                </a:spcBef>
                <a:defRPr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L" sz="1200" dirty="0">
                  <a:solidFill>
                    <a:srgbClr val="EF7D00"/>
                  </a:solidFill>
                  <a:latin typeface="Montserrat" pitchFamily="2" charset="77"/>
                </a:rPr>
                <a:t>INNOVACIÓN Y TÉCNOLOGIA</a:t>
              </a:r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4CA10113-758E-8D41-B2D9-62B3ADFCF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34" y="2504457"/>
              <a:ext cx="314704" cy="345357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8EC7F85-58DD-2949-B8BA-1B3D7057B9D2}"/>
                </a:ext>
              </a:extLst>
            </p:cNvPr>
            <p:cNvSpPr txBox="1"/>
            <p:nvPr/>
          </p:nvSpPr>
          <p:spPr>
            <a:xfrm>
              <a:off x="5425314" y="4351732"/>
              <a:ext cx="182742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/>
              <a:r>
                <a:rPr lang="es-CL" sz="800" b="1" i="0" dirty="0">
                  <a:solidFill>
                    <a:srgbClr val="EF7D00"/>
                  </a:solidFill>
                  <a:effectLst/>
                  <a:latin typeface="Montserrat" pitchFamily="2" charset="77"/>
                </a:rPr>
                <a:t>PRESIDENTE</a:t>
              </a:r>
            </a:p>
            <a:p>
              <a:pPr algn="l"/>
              <a:r>
                <a:rPr lang="es-CL" sz="800" b="1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Amaya Abad </a:t>
              </a:r>
              <a:r>
                <a:rPr lang="es-CL" sz="800" b="1" i="0" dirty="0" err="1">
                  <a:solidFill>
                    <a:schemeClr val="bg2"/>
                  </a:solidFill>
                  <a:effectLst/>
                  <a:latin typeface="Montserrat" pitchFamily="2" charset="77"/>
                </a:rPr>
                <a:t>Garcia</a:t>
              </a:r>
              <a:b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</a:br>
              <a: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Directora General </a:t>
              </a:r>
              <a:r>
                <a:rPr lang="es-CL" sz="800" b="0" i="0" dirty="0" err="1">
                  <a:solidFill>
                    <a:schemeClr val="bg2"/>
                  </a:solidFill>
                  <a:effectLst/>
                  <a:latin typeface="Montserrat" pitchFamily="2" charset="77"/>
                </a:rPr>
                <a:t>AIDStrategic</a:t>
              </a:r>
              <a: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</a:t>
              </a:r>
              <a:r>
                <a:rPr lang="es-CL" sz="800" b="0" i="0" dirty="0" err="1">
                  <a:solidFill>
                    <a:schemeClr val="bg2"/>
                  </a:solidFill>
                  <a:effectLst/>
                  <a:latin typeface="Montserrat" pitchFamily="2" charset="77"/>
                </a:rPr>
                <a:t>SpA</a:t>
              </a:r>
              <a:endParaRPr kumimoji="0" lang="es-CL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1206940-A77A-B84F-9618-77BD0D0A9765}"/>
                </a:ext>
              </a:extLst>
            </p:cNvPr>
            <p:cNvSpPr txBox="1"/>
            <p:nvPr/>
          </p:nvSpPr>
          <p:spPr>
            <a:xfrm>
              <a:off x="5425314" y="4920066"/>
              <a:ext cx="1812743" cy="1184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700" b="1" i="0" dirty="0">
                  <a:solidFill>
                    <a:srgbClr val="EF7D00"/>
                  </a:solidFill>
                  <a:effectLst/>
                  <a:latin typeface="Montserrat" pitchFamily="2" charset="77"/>
                </a:rPr>
                <a:t>TEMAS ESTRATÉGICOS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Ecosistemas de innovación, relación ciencia y empresa: I+D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Transferencia tecnológica y tecnologías disruptivas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Transformación digital, protección de datos personales, ciberseguridad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Formación de capital humano y cultura científica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Hacia organizaciones con una cultura pro innovación (cambio cultural)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2ED7E6A-59D9-A845-8D02-1DE092A5EFD8}"/>
              </a:ext>
            </a:extLst>
          </p:cNvPr>
          <p:cNvGrpSpPr/>
          <p:nvPr/>
        </p:nvGrpSpPr>
        <p:grpSpPr>
          <a:xfrm>
            <a:off x="2505741" y="2441719"/>
            <a:ext cx="2301415" cy="3771009"/>
            <a:chOff x="630827" y="2441719"/>
            <a:chExt cx="2301415" cy="377100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7B38B24-92A0-3644-BBBA-3BBEFFCD4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23" y="2447267"/>
              <a:ext cx="1179250" cy="1179250"/>
            </a:xfrm>
            <a:prstGeom prst="rect">
              <a:avLst/>
            </a:prstGeom>
          </p:spPr>
        </p:pic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86483FF0-7179-4140-8103-A8D9CB62607F}"/>
                </a:ext>
              </a:extLst>
            </p:cNvPr>
            <p:cNvSpPr/>
            <p:nvPr/>
          </p:nvSpPr>
          <p:spPr>
            <a:xfrm>
              <a:off x="1551203" y="2441719"/>
              <a:ext cx="461665" cy="461665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>
              <a:outerShdw blurRad="225591" sx="91000" sy="91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2" name="Imagen" descr="Imagen">
              <a:extLst>
                <a:ext uri="{FF2B5EF4-FFF2-40B4-BE49-F238E27FC236}">
                  <a16:creationId xmlns:a16="http://schemas.microsoft.com/office/drawing/2014/main" id="{868FBC72-8625-5A46-BA5C-5B894F44E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627" r="9746" b="37446"/>
            <a:stretch/>
          </p:blipFill>
          <p:spPr>
            <a:xfrm>
              <a:off x="1627787" y="2495473"/>
              <a:ext cx="320325" cy="3541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9" name="Google Shape;159;p13">
              <a:extLst>
                <a:ext uri="{FF2B5EF4-FFF2-40B4-BE49-F238E27FC236}">
                  <a16:creationId xmlns:a16="http://schemas.microsoft.com/office/drawing/2014/main" id="{90AF8BBA-7AD7-4446-96C0-A78FA5173B9B}"/>
                </a:ext>
              </a:extLst>
            </p:cNvPr>
            <p:cNvSpPr txBox="1"/>
            <p:nvPr/>
          </p:nvSpPr>
          <p:spPr>
            <a:xfrm>
              <a:off x="630827" y="3817849"/>
              <a:ext cx="1661926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0954" algn="ctr">
                <a:defRPr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>
                  <a:solidFill>
                    <a:srgbClr val="6F7A92"/>
                  </a:solidFill>
                  <a:latin typeface="Montserrat" pitchFamily="2" charset="77"/>
                </a:rPr>
                <a:t>INFRAESTRUCTURA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441B86C-F33E-6247-9F61-E039BC58DEF3}"/>
                </a:ext>
              </a:extLst>
            </p:cNvPr>
            <p:cNvSpPr txBox="1"/>
            <p:nvPr/>
          </p:nvSpPr>
          <p:spPr>
            <a:xfrm>
              <a:off x="630827" y="4351732"/>
              <a:ext cx="1365758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/>
              <a:r>
                <a:rPr lang="es-CL" sz="800" b="1" i="0" dirty="0">
                  <a:solidFill>
                    <a:srgbClr val="6F7A92"/>
                  </a:solidFill>
                  <a:effectLst/>
                  <a:latin typeface="Montserrat" pitchFamily="2" charset="77"/>
                </a:rPr>
                <a:t>PRESIDENTE</a:t>
              </a:r>
              <a:endParaRPr lang="es-CL" sz="800" b="1" i="0" dirty="0">
                <a:solidFill>
                  <a:schemeClr val="bg2"/>
                </a:solidFill>
                <a:effectLst/>
                <a:latin typeface="Montserrat" pitchFamily="2" charset="77"/>
              </a:endParaRPr>
            </a:p>
            <a:p>
              <a:pPr algn="l"/>
              <a:r>
                <a:rPr lang="es-CL" sz="800" b="1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Andrés Barberis Martín</a:t>
              </a:r>
              <a:endParaRPr lang="es-CL" sz="800" b="0" i="0" dirty="0">
                <a:solidFill>
                  <a:schemeClr val="bg2"/>
                </a:solidFill>
                <a:effectLst/>
                <a:latin typeface="Montserrat" pitchFamily="2" charset="77"/>
              </a:endParaRPr>
            </a:p>
            <a:p>
              <a:pPr algn="l"/>
              <a: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Director General Vías Chile</a:t>
              </a:r>
              <a:endParaRPr kumimoji="0" lang="es-CL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E88AA06C-E229-9341-8E55-4B1851A89D82}"/>
                </a:ext>
              </a:extLst>
            </p:cNvPr>
            <p:cNvSpPr txBox="1"/>
            <p:nvPr/>
          </p:nvSpPr>
          <p:spPr>
            <a:xfrm>
              <a:off x="630827" y="4920066"/>
              <a:ext cx="2301415" cy="1292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700" b="1" i="0" dirty="0">
                  <a:solidFill>
                    <a:srgbClr val="6F7A92"/>
                  </a:solidFill>
                  <a:effectLst/>
                  <a:latin typeface="Montserrat" pitchFamily="2" charset="77"/>
                </a:rPr>
                <a:t>TEMAS ESTRATÉGICOS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Perfeccionamiento en sistema de colaboración público-privado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Inversiones en tiempos de incertidumbre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Mejora en conectividad (puertos, aeropuertos y vialidad) para la eficiencia logística y la productividad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Crisis hídrica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Infraestructura resiliente ante el cambio climático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Sostenibilidad en la cadena de valor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Gobierno corporativo, transparencia y ética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2" name="Google Shape;172;p13">
            <a:extLst>
              <a:ext uri="{FF2B5EF4-FFF2-40B4-BE49-F238E27FC236}">
                <a16:creationId xmlns:a16="http://schemas.microsoft.com/office/drawing/2014/main" id="{3CBD7FDF-001B-A744-8389-C0AFB2B0DA5A}"/>
              </a:ext>
            </a:extLst>
          </p:cNvPr>
          <p:cNvSpPr txBox="1">
            <a:spLocks/>
          </p:cNvSpPr>
          <p:nvPr/>
        </p:nvSpPr>
        <p:spPr>
          <a:xfrm>
            <a:off x="1450975" y="1145129"/>
            <a:ext cx="8512612" cy="614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defRPr sz="3000" b="1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lang="es-CL" sz="1200" b="1" dirty="0">
                <a:solidFill>
                  <a:srgbClr val="FFFFFF"/>
                </a:solidFill>
                <a:latin typeface="Montserrat" pitchFamily="2" charset="77"/>
              </a:rPr>
              <a:t>Espacios de trabajo temáticos y estratégicos, en áreas relevantes para la inversión española en Chile </a:t>
            </a:r>
          </a:p>
        </p:txBody>
      </p:sp>
    </p:spTree>
    <p:extLst>
      <p:ext uri="{BB962C8B-B14F-4D97-AF65-F5344CB8AC3E}">
        <p14:creationId xmlns:p14="http://schemas.microsoft.com/office/powerpoint/2010/main" val="14362041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EF89E-74A7-584C-3261-D2BD20ADE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" descr="Imagen">
            <a:extLst>
              <a:ext uri="{FF2B5EF4-FFF2-40B4-BE49-F238E27FC236}">
                <a16:creationId xmlns:a16="http://schemas.microsoft.com/office/drawing/2014/main" id="{F6B5BEF1-932F-94EF-F243-67811B49E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9675916-3AE2-FAD9-7308-5F67141D2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8"/>
            <a:ext cx="12178078" cy="1841500"/>
          </a:xfrm>
          <a:prstGeom prst="rect">
            <a:avLst/>
          </a:prstGeom>
        </p:spPr>
      </p:pic>
      <p:sp>
        <p:nvSpPr>
          <p:cNvPr id="184" name="Google Shape;172;p13">
            <a:extLst>
              <a:ext uri="{FF2B5EF4-FFF2-40B4-BE49-F238E27FC236}">
                <a16:creationId xmlns:a16="http://schemas.microsoft.com/office/drawing/2014/main" id="{4C6C3A90-6436-BF5F-D346-40C0771D2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90" y="450425"/>
            <a:ext cx="7932934" cy="6146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 b="1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lang="es-CL" sz="2000" dirty="0">
                <a:solidFill>
                  <a:srgbClr val="FFFFFF"/>
                </a:solidFill>
                <a:latin typeface="Montserrat" pitchFamily="2" charset="77"/>
              </a:rPr>
              <a:t>TENEMOS 6 COMITÉS</a:t>
            </a:r>
            <a:r>
              <a:rPr lang="es-CL" sz="2000" dirty="0">
                <a:latin typeface="Montserrat" pitchFamily="2" charset="77"/>
              </a:rPr>
              <a:t> </a:t>
            </a:r>
            <a:r>
              <a:rPr lang="es-CL" sz="2000" b="0" dirty="0">
                <a:solidFill>
                  <a:srgbClr val="FFFFFF"/>
                </a:solidFill>
                <a:latin typeface="Montserrat" pitchFamily="2" charset="77"/>
              </a:rPr>
              <a:t>DE TRABAJO INTEGRADOS POR DIRECTORES Y SOCIOS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7BF0083D-E3FF-F5F7-89EB-03481A68570C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8" name="Google Shape;66;p8">
            <a:extLst>
              <a:ext uri="{FF2B5EF4-FFF2-40B4-BE49-F238E27FC236}">
                <a16:creationId xmlns:a16="http://schemas.microsoft.com/office/drawing/2014/main" id="{EC0477D9-70F3-7100-F7DB-AC066345E11B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6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31" name="Google Shape;213;p15">
            <a:extLst>
              <a:ext uri="{FF2B5EF4-FFF2-40B4-BE49-F238E27FC236}">
                <a16:creationId xmlns:a16="http://schemas.microsoft.com/office/drawing/2014/main" id="{18AA705C-D9E1-D732-C743-4C5362E31885}"/>
              </a:ext>
            </a:extLst>
          </p:cNvPr>
          <p:cNvSpPr/>
          <p:nvPr/>
        </p:nvSpPr>
        <p:spPr>
          <a:xfrm flipH="1">
            <a:off x="1289933" y="505522"/>
            <a:ext cx="0" cy="504128"/>
          </a:xfrm>
          <a:prstGeom prst="line">
            <a:avLst/>
          </a:prstGeom>
          <a:ln w="12700">
            <a:solidFill>
              <a:srgbClr val="BDA55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08F625F-127B-2E4C-4194-4633FEA5D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5A01D52-8D0A-9E9B-DC95-6A96E2FE6E12}"/>
              </a:ext>
            </a:extLst>
          </p:cNvPr>
          <p:cNvGrpSpPr/>
          <p:nvPr/>
        </p:nvGrpSpPr>
        <p:grpSpPr>
          <a:xfrm>
            <a:off x="5157408" y="2447267"/>
            <a:ext cx="2451706" cy="4088626"/>
            <a:chOff x="9962252" y="2447267"/>
            <a:chExt cx="2451706" cy="4088626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12C80C8-0866-C5CC-C1B2-08EA3CE4F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822" y="2447267"/>
              <a:ext cx="1179250" cy="1179250"/>
            </a:xfrm>
            <a:prstGeom prst="rect">
              <a:avLst/>
            </a:prstGeom>
          </p:spPr>
        </p:pic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6E36AC8-A007-F358-0355-EEDD15692D1F}"/>
                </a:ext>
              </a:extLst>
            </p:cNvPr>
            <p:cNvSpPr/>
            <p:nvPr/>
          </p:nvSpPr>
          <p:spPr>
            <a:xfrm>
              <a:off x="10780599" y="2455099"/>
              <a:ext cx="461665" cy="461665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>
              <a:outerShdw blurRad="225591" sx="91000" sy="91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Google Shape;174;p13">
              <a:extLst>
                <a:ext uri="{FF2B5EF4-FFF2-40B4-BE49-F238E27FC236}">
                  <a16:creationId xmlns:a16="http://schemas.microsoft.com/office/drawing/2014/main" id="{484B076B-0259-BED7-B294-81E83F2BC1AF}"/>
                </a:ext>
              </a:extLst>
            </p:cNvPr>
            <p:cNvSpPr txBox="1"/>
            <p:nvPr/>
          </p:nvSpPr>
          <p:spPr>
            <a:xfrm>
              <a:off x="9962252" y="3817849"/>
              <a:ext cx="1124748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0320">
                <a:defRPr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L" sz="1200" dirty="0">
                  <a:solidFill>
                    <a:srgbClr val="1DBAE9"/>
                  </a:solidFill>
                  <a:latin typeface="Montserrat" pitchFamily="2" charset="77"/>
                </a:rPr>
                <a:t>GESTIÓN DE PERSONAS</a:t>
              </a: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651D31DD-C837-1E7F-04FA-33439F69A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4893" y="2510835"/>
              <a:ext cx="319294" cy="350193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38DA062-DFFD-B654-AC35-827548CAA695}"/>
                </a:ext>
              </a:extLst>
            </p:cNvPr>
            <p:cNvSpPr txBox="1"/>
            <p:nvPr/>
          </p:nvSpPr>
          <p:spPr>
            <a:xfrm>
              <a:off x="9972852" y="4351732"/>
              <a:ext cx="2441105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800" b="1" i="0" dirty="0">
                  <a:solidFill>
                    <a:srgbClr val="1DBAE9"/>
                  </a:solidFill>
                  <a:effectLst/>
                  <a:latin typeface="Montserrat" pitchFamily="2" charset="77"/>
                </a:rPr>
                <a:t>PRESIDENTE</a:t>
              </a:r>
            </a:p>
            <a:p>
              <a:pPr algn="l"/>
              <a:r>
                <a:rPr lang="es-CL" sz="800" b="1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Yasmery Morales Abreu</a:t>
              </a:r>
              <a:b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</a:b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Directora de Personas y Organización en MAPFRE Seguros y MAPFRE Asistencia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A9521FD5-6F9C-9D2C-C7ED-0C29306E068B}"/>
                </a:ext>
              </a:extLst>
            </p:cNvPr>
            <p:cNvSpPr txBox="1"/>
            <p:nvPr/>
          </p:nvSpPr>
          <p:spPr>
            <a:xfrm>
              <a:off x="9970822" y="4920066"/>
              <a:ext cx="2443136" cy="16158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700" b="1" i="0" dirty="0">
                  <a:solidFill>
                    <a:srgbClr val="1DBAE9"/>
                  </a:solidFill>
                  <a:effectLst/>
                  <a:latin typeface="Montserrat" pitchFamily="2" charset="77"/>
                </a:rPr>
                <a:t>TEMAS ESTRATÉGICOS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Inclusión y diversidad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Formación de capital humano para la transformación digital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Norma Chilena 3262 sobre conciliación y equidad de género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Automatización y reconversión laboral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Estilos de liderazgo y su desarrollo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Teletrabajo y flexibilidad laboral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Riesgos psicosociales, prevención del estrés, burnout y acoso laboral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Reclutamiento, desarrollo y Retención de talentos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Empresa y Derechos Humanos, con énfasis en la cadena de valor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7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6F20FA1-9B7C-A61D-3E88-A830F43C17C5}"/>
              </a:ext>
            </a:extLst>
          </p:cNvPr>
          <p:cNvGrpSpPr/>
          <p:nvPr/>
        </p:nvGrpSpPr>
        <p:grpSpPr>
          <a:xfrm>
            <a:off x="2532063" y="2442518"/>
            <a:ext cx="2322966" cy="3985653"/>
            <a:chOff x="7762725" y="2442518"/>
            <a:chExt cx="2322966" cy="3985653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48ACF21-1E89-5468-08BE-97DDEB5DB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725" y="2447267"/>
              <a:ext cx="1179250" cy="1179250"/>
            </a:xfrm>
            <a:prstGeom prst="rect">
              <a:avLst/>
            </a:prstGeom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89CAE1C-0BDF-4954-A066-6264F88C0244}"/>
                </a:ext>
              </a:extLst>
            </p:cNvPr>
            <p:cNvSpPr/>
            <p:nvPr/>
          </p:nvSpPr>
          <p:spPr>
            <a:xfrm>
              <a:off x="8604048" y="2442518"/>
              <a:ext cx="461665" cy="461665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>
              <a:outerShdw blurRad="225591" sx="91000" sy="91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Google Shape;159;p13">
              <a:extLst>
                <a:ext uri="{FF2B5EF4-FFF2-40B4-BE49-F238E27FC236}">
                  <a16:creationId xmlns:a16="http://schemas.microsoft.com/office/drawing/2014/main" id="{EFD5612F-F2F9-50FA-AE54-6108A8FE48AE}"/>
                </a:ext>
              </a:extLst>
            </p:cNvPr>
            <p:cNvSpPr txBox="1"/>
            <p:nvPr/>
          </p:nvSpPr>
          <p:spPr>
            <a:xfrm>
              <a:off x="7801802" y="3817849"/>
              <a:ext cx="134137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0954">
                <a:defRPr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L" sz="1200" dirty="0">
                  <a:solidFill>
                    <a:srgbClr val="2F80AB"/>
                  </a:solidFill>
                  <a:latin typeface="Montserrat" pitchFamily="2" charset="77"/>
                </a:rPr>
                <a:t>LEGAL Y REGULATORIO</a:t>
              </a: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19180F-2662-0B9B-955C-F5E6AED7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354" y="2496272"/>
              <a:ext cx="323054" cy="354156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064402D-7C4A-58FF-4586-AFE2109C8020}"/>
                </a:ext>
              </a:extLst>
            </p:cNvPr>
            <p:cNvSpPr txBox="1"/>
            <p:nvPr/>
          </p:nvSpPr>
          <p:spPr>
            <a:xfrm>
              <a:off x="7795984" y="4351732"/>
              <a:ext cx="146995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/>
              <a:r>
                <a:rPr lang="es-CL" sz="800" b="1" i="0" dirty="0">
                  <a:solidFill>
                    <a:srgbClr val="2F80AB"/>
                  </a:solidFill>
                  <a:effectLst/>
                  <a:latin typeface="Montserrat" pitchFamily="2" charset="77"/>
                </a:rPr>
                <a:t>PRESIDENTE</a:t>
              </a:r>
            </a:p>
            <a:p>
              <a:pPr algn="l"/>
              <a:r>
                <a:rPr lang="es-CL" sz="800" b="1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Alfredo Moreno</a:t>
              </a:r>
              <a:b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</a:br>
              <a: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Socio/Partner en ECIJA </a:t>
              </a:r>
              <a:r>
                <a:rPr lang="es-CL" sz="800" dirty="0">
                  <a:solidFill>
                    <a:schemeClr val="bg2"/>
                  </a:solidFill>
                  <a:latin typeface="Montserrat" pitchFamily="2" charset="77"/>
                </a:rPr>
                <a:t>Chile</a:t>
              </a:r>
              <a:endParaRPr kumimoji="0" lang="es-CL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6141F95-EBA4-D019-0318-A1D62B6D77B9}"/>
                </a:ext>
              </a:extLst>
            </p:cNvPr>
            <p:cNvSpPr txBox="1"/>
            <p:nvPr/>
          </p:nvSpPr>
          <p:spPr>
            <a:xfrm>
              <a:off x="7795984" y="4920066"/>
              <a:ext cx="2289707" cy="1508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700" b="1" i="0" dirty="0">
                  <a:solidFill>
                    <a:srgbClr val="2F80AB"/>
                  </a:solidFill>
                  <a:effectLst/>
                  <a:latin typeface="Montserrat" pitchFamily="2" charset="77"/>
                </a:rPr>
                <a:t>TEMAS ESTRATÉGICOS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Reformas legales en curso: análisis y principales alcances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Fomento y protección de la inversión extranjera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Convención Constituyente: cómo y en qué áreas podemos aportar a este proceso.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Ética y mejores prácticas de gobierno corporativo, libre competencia y compliance, entre otros.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Empresa y filantropía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Sustentabilidad y responsabilidad social empresarial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Otras sugerencias que surjan desde los socios participantes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7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2" name="Google Shape;172;p13">
            <a:extLst>
              <a:ext uri="{FF2B5EF4-FFF2-40B4-BE49-F238E27FC236}">
                <a16:creationId xmlns:a16="http://schemas.microsoft.com/office/drawing/2014/main" id="{9038AEBB-F660-C8CB-D81E-FD8CA7A564F3}"/>
              </a:ext>
            </a:extLst>
          </p:cNvPr>
          <p:cNvSpPr txBox="1">
            <a:spLocks/>
          </p:cNvSpPr>
          <p:nvPr/>
        </p:nvSpPr>
        <p:spPr>
          <a:xfrm>
            <a:off x="1450975" y="1145129"/>
            <a:ext cx="8512612" cy="614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C2002E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>
              <a:defRPr sz="3000" b="1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lang="es-CL" sz="1200" b="1" dirty="0">
                <a:solidFill>
                  <a:srgbClr val="FFFFFF"/>
                </a:solidFill>
                <a:latin typeface="Montserrat" pitchFamily="2" charset="77"/>
              </a:rPr>
              <a:t>Espacios de trabajo temáticos y estratégicos, en áreas relevantes para la inversión española en Chile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7357ECC-76D6-D04E-610F-B3D677B3B4AF}"/>
              </a:ext>
            </a:extLst>
          </p:cNvPr>
          <p:cNvGrpSpPr/>
          <p:nvPr/>
        </p:nvGrpSpPr>
        <p:grpSpPr>
          <a:xfrm>
            <a:off x="7754065" y="2418251"/>
            <a:ext cx="2608548" cy="3056865"/>
            <a:chOff x="9805410" y="2447267"/>
            <a:chExt cx="2608548" cy="305686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5F09F83-FCB3-59C5-6857-DFCD1E49D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822" y="2447267"/>
              <a:ext cx="1179250" cy="1179250"/>
            </a:xfrm>
            <a:prstGeom prst="rect">
              <a:avLst/>
            </a:prstGeom>
          </p:spPr>
        </p:pic>
        <p:sp>
          <p:nvSpPr>
            <p:cNvPr id="12" name="Google Shape;174;p13">
              <a:extLst>
                <a:ext uri="{FF2B5EF4-FFF2-40B4-BE49-F238E27FC236}">
                  <a16:creationId xmlns:a16="http://schemas.microsoft.com/office/drawing/2014/main" id="{B9DA890C-2E14-2E65-1466-25D8897C0A48}"/>
                </a:ext>
              </a:extLst>
            </p:cNvPr>
            <p:cNvSpPr txBox="1"/>
            <p:nvPr/>
          </p:nvSpPr>
          <p:spPr>
            <a:xfrm>
              <a:off x="9962252" y="3817849"/>
              <a:ext cx="1124748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0320">
                <a:defRPr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L" sz="1200" dirty="0">
                  <a:solidFill>
                    <a:srgbClr val="002060"/>
                  </a:solidFill>
                  <a:latin typeface="Montserrat" pitchFamily="2" charset="77"/>
                </a:rPr>
                <a:t>SEGURIDAD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BFCB386-BB5B-EDD3-BDF3-262CC8194270}"/>
                </a:ext>
              </a:extLst>
            </p:cNvPr>
            <p:cNvSpPr txBox="1"/>
            <p:nvPr/>
          </p:nvSpPr>
          <p:spPr>
            <a:xfrm>
              <a:off x="9805410" y="4326887"/>
              <a:ext cx="2608548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800" b="1" i="0" dirty="0">
                  <a:solidFill>
                    <a:srgbClr val="002060"/>
                  </a:solidFill>
                  <a:effectLst/>
                  <a:latin typeface="Montserrat" pitchFamily="2" charset="77"/>
                </a:rPr>
                <a:t>PRESIDENTE</a:t>
              </a:r>
            </a:p>
            <a:p>
              <a:pPr algn="l"/>
              <a:r>
                <a:rPr lang="es-CL" sz="800" b="1" dirty="0">
                  <a:solidFill>
                    <a:schemeClr val="bg2"/>
                  </a:solidFill>
                  <a:latin typeface="Montserrat" pitchFamily="2" charset="77"/>
                </a:rPr>
                <a:t>Cristián Clavería</a:t>
              </a:r>
              <a:br>
                <a:rPr lang="es-CL" sz="8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</a:br>
              <a:r>
                <a:rPr lang="es-CL" sz="700" dirty="0">
                  <a:solidFill>
                    <a:schemeClr val="bg2"/>
                  </a:solidFill>
                  <a:latin typeface="Montserrat" pitchFamily="2" charset="77"/>
                </a:rPr>
                <a:t>Oficial de Seguridad de Instalaciones y Control de fraude del Grupo </a:t>
              </a:r>
              <a:r>
                <a:rPr lang="es-CL" sz="700" dirty="0" err="1">
                  <a:solidFill>
                    <a:schemeClr val="bg2"/>
                  </a:solidFill>
                  <a:latin typeface="Montserrat" pitchFamily="2" charset="77"/>
                </a:rPr>
                <a:t>VíasChile</a:t>
              </a:r>
              <a:r>
                <a:rPr lang="es-CL" sz="700" dirty="0">
                  <a:solidFill>
                    <a:schemeClr val="bg2"/>
                  </a:solidFill>
                  <a:latin typeface="Montserrat" pitchFamily="2" charset="77"/>
                </a:rPr>
                <a:t> </a:t>
              </a:r>
              <a:r>
                <a:rPr lang="es-CL" sz="700" dirty="0" err="1">
                  <a:solidFill>
                    <a:schemeClr val="bg2"/>
                  </a:solidFill>
                  <a:latin typeface="Montserrat" pitchFamily="2" charset="77"/>
                </a:rPr>
                <a:t>by</a:t>
              </a:r>
              <a:r>
                <a:rPr lang="es-CL" sz="700" dirty="0">
                  <a:solidFill>
                    <a:schemeClr val="bg2"/>
                  </a:solidFill>
                  <a:latin typeface="Montserrat" pitchFamily="2" charset="77"/>
                </a:rPr>
                <a:t> Abertis</a:t>
              </a:r>
              <a:endParaRPr lang="es-CL" sz="700" b="0" i="0" dirty="0">
                <a:solidFill>
                  <a:schemeClr val="bg2"/>
                </a:solidFill>
                <a:effectLst/>
                <a:latin typeface="Montserrat" pitchFamily="2" charset="77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1696C49-79B7-D529-C124-F0B32F052444}"/>
                </a:ext>
              </a:extLst>
            </p:cNvPr>
            <p:cNvSpPr txBox="1"/>
            <p:nvPr/>
          </p:nvSpPr>
          <p:spPr>
            <a:xfrm>
              <a:off x="9805410" y="4965523"/>
              <a:ext cx="2443136" cy="538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l"/>
              <a:r>
                <a:rPr lang="es-CL" sz="700" b="1" i="0" dirty="0">
                  <a:solidFill>
                    <a:srgbClr val="002060"/>
                  </a:solidFill>
                  <a:effectLst/>
                  <a:latin typeface="Montserrat" pitchFamily="2" charset="77"/>
                </a:rPr>
                <a:t>TEMAS ESTRATÉGICOS</a:t>
              </a:r>
            </a:p>
            <a:p>
              <a:pPr algn="l">
                <a:buFont typeface="Arial" panose="020B0604020202020204" pitchFamily="34" charset="0"/>
                <a:buChar char="•"/>
              </a:pPr>
              <a:r>
                <a:rPr lang="es-CL" sz="700" b="0" i="0" dirty="0">
                  <a:solidFill>
                    <a:schemeClr val="bg2"/>
                  </a:solidFill>
                  <a:effectLst/>
                  <a:latin typeface="Montserrat" pitchFamily="2" charset="77"/>
                </a:rPr>
                <a:t> Análisis, causas y posibles soluciones del panorama nacional. Generar propuestas que contribuyen en la elaboración de políticas públicas y en su elección.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L" sz="7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3" name="Imagen 52">
            <a:extLst>
              <a:ext uri="{FF2B5EF4-FFF2-40B4-BE49-F238E27FC236}">
                <a16:creationId xmlns:a16="http://schemas.microsoft.com/office/drawing/2014/main" id="{ECC3328C-5342-26FA-0B41-F7A38F93C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1099" y="2403884"/>
            <a:ext cx="1899025" cy="1266016"/>
          </a:xfrm>
          <a:prstGeom prst="ellipse">
            <a:avLst/>
          </a:prstGeom>
        </p:spPr>
      </p:pic>
      <p:sp>
        <p:nvSpPr>
          <p:cNvPr id="54" name="Elipse 53">
            <a:extLst>
              <a:ext uri="{FF2B5EF4-FFF2-40B4-BE49-F238E27FC236}">
                <a16:creationId xmlns:a16="http://schemas.microsoft.com/office/drawing/2014/main" id="{775F8CC2-8F22-3F74-43D4-3EC61EAC9C19}"/>
              </a:ext>
            </a:extLst>
          </p:cNvPr>
          <p:cNvSpPr/>
          <p:nvPr/>
        </p:nvSpPr>
        <p:spPr>
          <a:xfrm>
            <a:off x="8718955" y="2455099"/>
            <a:ext cx="461665" cy="461665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25591" sx="91000" sy="91000" algn="ctr" rotWithShape="0">
              <a:prstClr val="black">
                <a:alpha val="7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61FC654-4211-4944-A0BC-6871E7A65B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2338" y="2480171"/>
            <a:ext cx="418282" cy="4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09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" descr="Imagen">
            <a:extLst>
              <a:ext uri="{FF2B5EF4-FFF2-40B4-BE49-F238E27FC236}">
                <a16:creationId xmlns:a16="http://schemas.microsoft.com/office/drawing/2014/main" id="{2C649076-DF7A-3C4F-943F-9D5B8FEF6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F4AEB6-4335-BA48-BFA5-9E141EF5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2" b="22202"/>
          <a:stretch/>
        </p:blipFill>
        <p:spPr>
          <a:xfrm>
            <a:off x="0" y="-11958"/>
            <a:ext cx="12192000" cy="3783694"/>
          </a:xfrm>
          <a:prstGeom prst="rect">
            <a:avLst/>
          </a:prstGeom>
        </p:spPr>
      </p:pic>
      <p:sp>
        <p:nvSpPr>
          <p:cNvPr id="232" name="Google Shape;212;p15"/>
          <p:cNvSpPr txBox="1"/>
          <p:nvPr/>
        </p:nvSpPr>
        <p:spPr>
          <a:xfrm>
            <a:off x="1296403" y="4516012"/>
            <a:ext cx="265274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B8002F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233" name="Google Shape;213;p15"/>
          <p:cNvSpPr/>
          <p:nvPr/>
        </p:nvSpPr>
        <p:spPr>
          <a:xfrm flipH="1">
            <a:off x="1089129" y="4480079"/>
            <a:ext cx="0" cy="565689"/>
          </a:xfrm>
          <a:prstGeom prst="line">
            <a:avLst/>
          </a:prstGeom>
          <a:ln w="19050">
            <a:solidFill>
              <a:srgbClr val="BDA55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4" name="Google Shape;214;p15"/>
          <p:cNvSpPr txBox="1"/>
          <p:nvPr/>
        </p:nvSpPr>
        <p:spPr>
          <a:xfrm>
            <a:off x="4950386" y="4516364"/>
            <a:ext cx="266961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B8002F"/>
                </a:solidFill>
                <a:latin typeface="Montserrat" pitchFamily="2" charset="77"/>
              </a:rPr>
              <a:t>02</a:t>
            </a:r>
            <a:endParaRPr sz="1600" dirty="0">
              <a:latin typeface="Montserrat" pitchFamily="2" charset="77"/>
            </a:endParaRPr>
          </a:p>
        </p:txBody>
      </p:sp>
      <p:sp>
        <p:nvSpPr>
          <p:cNvPr id="235" name="Google Shape;215;p15"/>
          <p:cNvSpPr txBox="1"/>
          <p:nvPr/>
        </p:nvSpPr>
        <p:spPr>
          <a:xfrm>
            <a:off x="8671792" y="4516388"/>
            <a:ext cx="261905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6668">
              <a:defRPr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B8002F"/>
                </a:solidFill>
                <a:latin typeface="Montserrat" pitchFamily="2" charset="77"/>
              </a:rPr>
              <a:t>03</a:t>
            </a:r>
            <a:endParaRPr sz="1600" dirty="0">
              <a:latin typeface="Montserrat" pitchFamily="2" charset="77"/>
            </a:endParaRPr>
          </a:p>
        </p:txBody>
      </p:sp>
      <p:sp>
        <p:nvSpPr>
          <p:cNvPr id="238" name="Google Shape;218;p15"/>
          <p:cNvSpPr/>
          <p:nvPr/>
        </p:nvSpPr>
        <p:spPr>
          <a:xfrm>
            <a:off x="-9601" y="3465446"/>
            <a:ext cx="12192000" cy="714301"/>
          </a:xfrm>
          <a:prstGeom prst="rect">
            <a:avLst/>
          </a:prstGeom>
          <a:solidFill>
            <a:srgbClr val="B8002F"/>
          </a:solidFill>
          <a:ln w="25400">
            <a:noFill/>
          </a:ln>
          <a:effectLst/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Google Shape;219;p15"/>
          <p:cNvSpPr txBox="1"/>
          <p:nvPr/>
        </p:nvSpPr>
        <p:spPr>
          <a:xfrm>
            <a:off x="1152447" y="3579380"/>
            <a:ext cx="9887102" cy="49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sz="2000" dirty="0">
                <a:latin typeface="Montserrat" pitchFamily="2" charset="77"/>
              </a:rPr>
              <a:t>NUESTROS SOCIOS POSEEN VOCACIÓN DE PERMANENCIA EN CHILE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B8E7DFF7-88B3-BC49-9EC9-B5364586FA07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66;p8">
            <a:extLst>
              <a:ext uri="{FF2B5EF4-FFF2-40B4-BE49-F238E27FC236}">
                <a16:creationId xmlns:a16="http://schemas.microsoft.com/office/drawing/2014/main" id="{4BE76B3D-2687-2E41-B62B-D06792102299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7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6" name="Google Shape;213;p15">
            <a:extLst>
              <a:ext uri="{FF2B5EF4-FFF2-40B4-BE49-F238E27FC236}">
                <a16:creationId xmlns:a16="http://schemas.microsoft.com/office/drawing/2014/main" id="{08CB8B92-B052-F549-9C8A-FF1861D2482A}"/>
              </a:ext>
            </a:extLst>
          </p:cNvPr>
          <p:cNvSpPr/>
          <p:nvPr/>
        </p:nvSpPr>
        <p:spPr>
          <a:xfrm flipH="1">
            <a:off x="4759981" y="4480079"/>
            <a:ext cx="0" cy="565689"/>
          </a:xfrm>
          <a:prstGeom prst="line">
            <a:avLst/>
          </a:prstGeom>
          <a:ln w="19050">
            <a:solidFill>
              <a:srgbClr val="BDA55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Google Shape;213;p15">
            <a:extLst>
              <a:ext uri="{FF2B5EF4-FFF2-40B4-BE49-F238E27FC236}">
                <a16:creationId xmlns:a16="http://schemas.microsoft.com/office/drawing/2014/main" id="{74963121-DC0F-1047-8A38-5E702CD0221C}"/>
              </a:ext>
            </a:extLst>
          </p:cNvPr>
          <p:cNvSpPr/>
          <p:nvPr/>
        </p:nvSpPr>
        <p:spPr>
          <a:xfrm flipH="1">
            <a:off x="8430831" y="4480079"/>
            <a:ext cx="0" cy="565689"/>
          </a:xfrm>
          <a:prstGeom prst="line">
            <a:avLst/>
          </a:prstGeom>
          <a:ln w="19050">
            <a:solidFill>
              <a:srgbClr val="BDA55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1E8C423-11D3-B842-8B13-9D71B417A34F}"/>
              </a:ext>
            </a:extLst>
          </p:cNvPr>
          <p:cNvSpPr txBox="1"/>
          <p:nvPr/>
        </p:nvSpPr>
        <p:spPr>
          <a:xfrm>
            <a:off x="980662" y="5162062"/>
            <a:ext cx="2968488" cy="703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33019">
              <a:lnSpc>
                <a:spcPct val="130000"/>
              </a:lnSpc>
              <a:spcBef>
                <a:spcPts val="700"/>
              </a:spcBef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dirty="0">
                <a:latin typeface="Montserrat" pitchFamily="2" charset="77"/>
              </a:rPr>
              <a:t>Una profunda</a:t>
            </a:r>
            <a:r>
              <a:rPr lang="es-CL" sz="1600" dirty="0">
                <a:solidFill>
                  <a:srgbClr val="B8002F"/>
                </a:solidFill>
                <a:latin typeface="Montserrat" pitchFamily="2" charset="77"/>
              </a:rPr>
              <a:t> integración y conexión </a:t>
            </a:r>
            <a:r>
              <a:rPr lang="es-CL" sz="1600" dirty="0">
                <a:solidFill>
                  <a:srgbClr val="404040"/>
                </a:solidFill>
                <a:latin typeface="Montserrat" pitchFamily="2" charset="77"/>
              </a:rPr>
              <a:t>con la sociedad.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3BEEBE-C09D-AE4B-AEC4-A5ABA2B212BD}"/>
              </a:ext>
            </a:extLst>
          </p:cNvPr>
          <p:cNvSpPr txBox="1"/>
          <p:nvPr/>
        </p:nvSpPr>
        <p:spPr>
          <a:xfrm>
            <a:off x="4651513" y="5166967"/>
            <a:ext cx="2968488" cy="1023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5080" indent="12700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dirty="0">
                <a:latin typeface="Montserrat" pitchFamily="2" charset="77"/>
              </a:rPr>
              <a:t>Un </a:t>
            </a:r>
            <a:r>
              <a:rPr lang="es-CL" sz="1600" dirty="0">
                <a:solidFill>
                  <a:srgbClr val="B8002F"/>
                </a:solidFill>
                <a:latin typeface="Montserrat" pitchFamily="2" charset="77"/>
              </a:rPr>
              <a:t>compromiso</a:t>
            </a:r>
            <a:r>
              <a:rPr lang="es-CL" sz="1600" dirty="0">
                <a:solidFill>
                  <a:srgbClr val="C2002E"/>
                </a:solidFill>
                <a:latin typeface="Montserrat" pitchFamily="2" charset="77"/>
              </a:rPr>
              <a:t> </a:t>
            </a:r>
            <a:r>
              <a:rPr lang="es-CL" sz="1600" dirty="0">
                <a:latin typeface="Montserrat" pitchFamily="2" charset="77"/>
              </a:rPr>
              <a:t>que trasciende  las relaciones comerciales.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3E34FF4-C72B-1C4F-B6C0-78923DBCC3F2}"/>
              </a:ext>
            </a:extLst>
          </p:cNvPr>
          <p:cNvSpPr txBox="1"/>
          <p:nvPr/>
        </p:nvSpPr>
        <p:spPr>
          <a:xfrm>
            <a:off x="8322364" y="5195400"/>
            <a:ext cx="2968488" cy="1343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5080" indent="12700">
              <a:lnSpc>
                <a:spcPct val="130000"/>
              </a:lnSpc>
              <a:spcBef>
                <a:spcPts val="400"/>
              </a:spcBef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dirty="0">
                <a:latin typeface="Montserrat" pitchFamily="2" charset="77"/>
              </a:rPr>
              <a:t>Y una gestión empresarial </a:t>
            </a:r>
            <a:r>
              <a:rPr lang="es-CL" sz="1600" dirty="0">
                <a:solidFill>
                  <a:srgbClr val="B8002F"/>
                </a:solidFill>
                <a:latin typeface="Montserrat" pitchFamily="2" charset="77"/>
              </a:rPr>
              <a:t>íntegra,  transparente y sostenible </a:t>
            </a:r>
            <a:r>
              <a:rPr lang="es-CL" sz="1600" dirty="0">
                <a:latin typeface="Montserrat" pitchFamily="2" charset="77"/>
              </a:rPr>
              <a:t>con el  medio ambiente.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AEF95A3-9A18-5244-B22E-A4858A33E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" descr="Imagen">
            <a:extLst>
              <a:ext uri="{FF2B5EF4-FFF2-40B4-BE49-F238E27FC236}">
                <a16:creationId xmlns:a16="http://schemas.microsoft.com/office/drawing/2014/main" id="{94348510-38AF-EA4D-8C8C-8B6D83040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0468" t="19525" r="32090" b="38508"/>
          <a:stretch/>
        </p:blipFill>
        <p:spPr>
          <a:xfrm flipV="1"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708564-4DF3-5041-A706-EE72A8CA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0"/>
          <a:stretch/>
        </p:blipFill>
        <p:spPr>
          <a:xfrm>
            <a:off x="0" y="2039711"/>
            <a:ext cx="12192000" cy="4818289"/>
          </a:xfrm>
          <a:prstGeom prst="rect">
            <a:avLst/>
          </a:prstGeom>
        </p:spPr>
      </p:pic>
      <p:sp>
        <p:nvSpPr>
          <p:cNvPr id="279" name="Google Shape;259;p18"/>
          <p:cNvSpPr txBox="1"/>
          <p:nvPr/>
        </p:nvSpPr>
        <p:spPr>
          <a:xfrm>
            <a:off x="532334" y="3105267"/>
            <a:ext cx="13521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COLABORAR</a:t>
            </a:r>
          </a:p>
        </p:txBody>
      </p:sp>
      <p:sp>
        <p:nvSpPr>
          <p:cNvPr id="280" name="Google Shape;260;p18"/>
          <p:cNvSpPr txBox="1"/>
          <p:nvPr/>
        </p:nvSpPr>
        <p:spPr>
          <a:xfrm>
            <a:off x="2809243" y="3108674"/>
            <a:ext cx="9576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APORTAR</a:t>
            </a:r>
          </a:p>
        </p:txBody>
      </p:sp>
      <p:sp>
        <p:nvSpPr>
          <p:cNvPr id="281" name="Google Shape;261;p18"/>
          <p:cNvSpPr txBox="1"/>
          <p:nvPr/>
        </p:nvSpPr>
        <p:spPr>
          <a:xfrm>
            <a:off x="5080182" y="3105267"/>
            <a:ext cx="13521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PROMOVER</a:t>
            </a:r>
          </a:p>
        </p:txBody>
      </p:sp>
      <p:sp>
        <p:nvSpPr>
          <p:cNvPr id="282" name="Google Shape;262;p18"/>
          <p:cNvSpPr txBox="1"/>
          <p:nvPr/>
        </p:nvSpPr>
        <p:spPr>
          <a:xfrm>
            <a:off x="7351121" y="3100463"/>
            <a:ext cx="10311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DIFUNDIR</a:t>
            </a:r>
          </a:p>
        </p:txBody>
      </p:sp>
      <p:sp>
        <p:nvSpPr>
          <p:cNvPr id="283" name="Google Shape;263;p18"/>
          <p:cNvSpPr txBox="1"/>
          <p:nvPr/>
        </p:nvSpPr>
        <p:spPr>
          <a:xfrm>
            <a:off x="9622061" y="3093423"/>
            <a:ext cx="119464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IMPULSAR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F28F6F05-12CB-804B-9C27-18809EDD7673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0" name="Google Shape;66;p8">
            <a:extLst>
              <a:ext uri="{FF2B5EF4-FFF2-40B4-BE49-F238E27FC236}">
                <a16:creationId xmlns:a16="http://schemas.microsoft.com/office/drawing/2014/main" id="{1EB8A0C9-D82B-A541-A5DE-45C46F41F15E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8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FDC33C-EB43-A149-AD4A-6DE45B44E249}"/>
              </a:ext>
            </a:extLst>
          </p:cNvPr>
          <p:cNvSpPr txBox="1"/>
          <p:nvPr/>
        </p:nvSpPr>
        <p:spPr>
          <a:xfrm>
            <a:off x="5080182" y="3401029"/>
            <a:ext cx="1960201" cy="1560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300" dirty="0">
                <a:solidFill>
                  <a:schemeClr val="bg1"/>
                </a:solidFill>
                <a:latin typeface="Montserrat" pitchFamily="2" charset="77"/>
              </a:rPr>
              <a:t>Promover buenas prácticas  laborales entre nuestros  asociados y la comunidad  empresarial chilena.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3A6AEEC-07AF-1E42-AE0F-CA4DB20349DC}"/>
              </a:ext>
            </a:extLst>
          </p:cNvPr>
          <p:cNvSpPr txBox="1"/>
          <p:nvPr/>
        </p:nvSpPr>
        <p:spPr>
          <a:xfrm>
            <a:off x="2809243" y="3401029"/>
            <a:ext cx="1960201" cy="2600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300" dirty="0">
                <a:solidFill>
                  <a:schemeClr val="bg1"/>
                </a:solidFill>
                <a:latin typeface="Montserrat" pitchFamily="2" charset="77"/>
              </a:rPr>
              <a:t>Aportar a autoridades de  gobierno, parlamentarios,  autoridades gremiales y  académicas con </a:t>
            </a:r>
            <a:r>
              <a:rPr lang="es-CL" sz="1300" b="1" dirty="0">
                <a:solidFill>
                  <a:schemeClr val="bg1"/>
                </a:solidFill>
                <a:latin typeface="Montserrat" pitchFamily="2" charset="77"/>
              </a:rPr>
              <a:t>nuestra  experiencia empresarial  española, </a:t>
            </a:r>
            <a:r>
              <a:rPr lang="es-CL" sz="1300" dirty="0">
                <a:solidFill>
                  <a:schemeClr val="bg1"/>
                </a:solidFill>
                <a:latin typeface="Montserrat" pitchFamily="2" charset="77"/>
              </a:rPr>
              <a:t>en el desarrollo de  los distintos sectores de  negocio.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9C92085-B40D-B84B-B8A9-48B6A5663167}"/>
              </a:ext>
            </a:extLst>
          </p:cNvPr>
          <p:cNvSpPr txBox="1"/>
          <p:nvPr/>
        </p:nvSpPr>
        <p:spPr>
          <a:xfrm>
            <a:off x="538303" y="3401029"/>
            <a:ext cx="1960201" cy="1040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300" dirty="0">
                <a:solidFill>
                  <a:schemeClr val="bg1"/>
                </a:solidFill>
                <a:latin typeface="Montserrat" pitchFamily="2" charset="77"/>
              </a:rPr>
              <a:t>Colaborar al crecimiento de  Chile y al desarrollo de la  sociedad.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E84992-0EBE-CD4D-9EE6-BCD73F5CBA17}"/>
              </a:ext>
            </a:extLst>
          </p:cNvPr>
          <p:cNvSpPr txBox="1"/>
          <p:nvPr/>
        </p:nvSpPr>
        <p:spPr>
          <a:xfrm>
            <a:off x="7351121" y="3401029"/>
            <a:ext cx="1960201" cy="1040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300" dirty="0">
                <a:solidFill>
                  <a:schemeClr val="bg1"/>
                </a:solidFill>
                <a:latin typeface="Montserrat" pitchFamily="2" charset="77"/>
              </a:rPr>
              <a:t>Difundir nuestro  conocimiento y experiencia  a medios de comunicación.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63F1FB0-57D2-7B47-99B7-EC096CC236BB}"/>
              </a:ext>
            </a:extLst>
          </p:cNvPr>
          <p:cNvSpPr txBox="1"/>
          <p:nvPr/>
        </p:nvSpPr>
        <p:spPr>
          <a:xfrm>
            <a:off x="9622061" y="3401029"/>
            <a:ext cx="1960201" cy="1820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300" dirty="0">
                <a:solidFill>
                  <a:schemeClr val="bg1"/>
                </a:solidFill>
                <a:latin typeface="Montserrat" pitchFamily="2" charset="77"/>
              </a:rPr>
              <a:t>Impulsar permanentemente  iniciativas empresariales que  conduzcan a un desarrollo  sustentable de la sociedad.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56A8EA-77B9-1B44-8A0D-C83CA97B5D1E}"/>
              </a:ext>
            </a:extLst>
          </p:cNvPr>
          <p:cNvSpPr txBox="1"/>
          <p:nvPr/>
        </p:nvSpPr>
        <p:spPr>
          <a:xfrm>
            <a:off x="1921789" y="941337"/>
            <a:ext cx="834842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Arial"/>
              </a:rPr>
              <a:t>ESTAMOS</a:t>
            </a:r>
            <a:r>
              <a:rPr kumimoji="0" lang="es-CL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Arial"/>
              </a:rPr>
              <a:t> </a:t>
            </a:r>
            <a:r>
              <a:rPr lang="es-CL" sz="2800" b="1" dirty="0">
                <a:latin typeface="Montserrat" pitchFamily="2" charset="77"/>
              </a:rPr>
              <a:t>DISPONIBLES</a:t>
            </a:r>
            <a:r>
              <a:rPr lang="es-CL" sz="2800" dirty="0">
                <a:latin typeface="Montserrat" pitchFamily="2" charset="77"/>
              </a:rPr>
              <a:t> PARA</a:t>
            </a:r>
            <a:endParaRPr kumimoji="0" lang="es-C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itchFamily="2" charset="77"/>
              <a:sym typeface="Arial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BA8162-A9B9-FC4E-937F-4F867DF1DC62}"/>
              </a:ext>
            </a:extLst>
          </p:cNvPr>
          <p:cNvSpPr/>
          <p:nvPr/>
        </p:nvSpPr>
        <p:spPr>
          <a:xfrm>
            <a:off x="532334" y="1908984"/>
            <a:ext cx="955923" cy="955923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689365C-B0E2-0740-8776-FE1633AE6E4D}"/>
              </a:ext>
            </a:extLst>
          </p:cNvPr>
          <p:cNvSpPr/>
          <p:nvPr/>
        </p:nvSpPr>
        <p:spPr>
          <a:xfrm>
            <a:off x="2810921" y="1908984"/>
            <a:ext cx="955923" cy="955923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C7AA7CF-9FEF-B14B-81BE-6D4645465E5E}"/>
              </a:ext>
            </a:extLst>
          </p:cNvPr>
          <p:cNvSpPr/>
          <p:nvPr/>
        </p:nvSpPr>
        <p:spPr>
          <a:xfrm>
            <a:off x="5089508" y="1908984"/>
            <a:ext cx="955923" cy="955923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C2A2CD6-58CA-3347-8A65-EC0F92035263}"/>
              </a:ext>
            </a:extLst>
          </p:cNvPr>
          <p:cNvSpPr/>
          <p:nvPr/>
        </p:nvSpPr>
        <p:spPr>
          <a:xfrm>
            <a:off x="7351121" y="1908984"/>
            <a:ext cx="955923" cy="955923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9F335A37-E2FB-C041-A921-4A8624E9470C}"/>
              </a:ext>
            </a:extLst>
          </p:cNvPr>
          <p:cNvSpPr/>
          <p:nvPr/>
        </p:nvSpPr>
        <p:spPr>
          <a:xfrm>
            <a:off x="9612734" y="1908984"/>
            <a:ext cx="955923" cy="955923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6DE7BB-2B34-DD4F-BD4C-48AA07861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4" y="2131864"/>
            <a:ext cx="510162" cy="5101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A9AAE5-2FFC-424B-B420-7E5DE0668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20" y="2162122"/>
            <a:ext cx="449645" cy="4496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8E8161-19D3-DD4D-91D5-24E3E3C5A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48" y="2164655"/>
            <a:ext cx="449645" cy="4496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ECAFB-8F83-D043-BCC2-50804FAB5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03" y="2162122"/>
            <a:ext cx="474398" cy="4743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E36F5D-D0F3-A743-9931-B14A9035F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72" y="2162122"/>
            <a:ext cx="440645" cy="44064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88C6A11-9688-2148-B67D-C753C96523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62" y="105800"/>
            <a:ext cx="1102422" cy="10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686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" descr="Imagen">
            <a:extLst>
              <a:ext uri="{FF2B5EF4-FFF2-40B4-BE49-F238E27FC236}">
                <a16:creationId xmlns:a16="http://schemas.microsoft.com/office/drawing/2014/main" id="{E83CF6FD-5E88-7E45-94A3-0B51DA42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0468" t="19525" r="32090" b="385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3F8F57C-8DC7-054F-9612-1999476464A5}"/>
              </a:ext>
            </a:extLst>
          </p:cNvPr>
          <p:cNvSpPr/>
          <p:nvPr/>
        </p:nvSpPr>
        <p:spPr>
          <a:xfrm>
            <a:off x="11500973" y="6133411"/>
            <a:ext cx="749463" cy="816751"/>
          </a:xfrm>
          <a:prstGeom prst="roundRect">
            <a:avLst>
              <a:gd name="adj" fmla="val 13190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66;p8">
            <a:extLst>
              <a:ext uri="{FF2B5EF4-FFF2-40B4-BE49-F238E27FC236}">
                <a16:creationId xmlns:a16="http://schemas.microsoft.com/office/drawing/2014/main" id="{42B0FF2B-5BBB-3248-825D-EA69B2EE5C62}"/>
              </a:ext>
            </a:extLst>
          </p:cNvPr>
          <p:cNvSpPr txBox="1">
            <a:spLocks/>
          </p:cNvSpPr>
          <p:nvPr/>
        </p:nvSpPr>
        <p:spPr>
          <a:xfrm>
            <a:off x="11792466" y="6389085"/>
            <a:ext cx="1586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s-CL" smtClean="0">
                <a:solidFill>
                  <a:schemeClr val="accent2"/>
                </a:solidFill>
              </a:rPr>
              <a:pPr/>
              <a:t>9</a:t>
            </a:fld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6" name="Google Shape;260;p18">
            <a:extLst>
              <a:ext uri="{FF2B5EF4-FFF2-40B4-BE49-F238E27FC236}">
                <a16:creationId xmlns:a16="http://schemas.microsoft.com/office/drawing/2014/main" id="{F2CD3B5C-0FE1-A249-8971-67CB4275A51B}"/>
              </a:ext>
            </a:extLst>
          </p:cNvPr>
          <p:cNvSpPr txBox="1"/>
          <p:nvPr/>
        </p:nvSpPr>
        <p:spPr>
          <a:xfrm>
            <a:off x="1152231" y="1754556"/>
            <a:ext cx="227861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Relacionamiento social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11A2B2-2F4D-CA4B-AB86-5590105C8269}"/>
              </a:ext>
            </a:extLst>
          </p:cNvPr>
          <p:cNvSpPr txBox="1"/>
          <p:nvPr/>
        </p:nvSpPr>
        <p:spPr>
          <a:xfrm>
            <a:off x="471978" y="2321565"/>
            <a:ext cx="3320560" cy="960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Reuniones con autoridades de diversos sectores y entre socios para potenciar las buenas prácticas empresariales y </a:t>
            </a:r>
            <a:r>
              <a:rPr lang="es-CL" sz="1200">
                <a:solidFill>
                  <a:schemeClr val="tx1"/>
                </a:solidFill>
                <a:latin typeface="Montserrat" pitchFamily="2" charset="77"/>
              </a:rPr>
              <a:t>camaradería.</a:t>
            </a:r>
            <a:endParaRPr lang="es-CL" sz="12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7" name="Google Shape;260;p18">
            <a:extLst>
              <a:ext uri="{FF2B5EF4-FFF2-40B4-BE49-F238E27FC236}">
                <a16:creationId xmlns:a16="http://schemas.microsoft.com/office/drawing/2014/main" id="{E1A3EC78-5038-C44B-9DB3-4862A50A6C9B}"/>
              </a:ext>
            </a:extLst>
          </p:cNvPr>
          <p:cNvSpPr txBox="1"/>
          <p:nvPr/>
        </p:nvSpPr>
        <p:spPr>
          <a:xfrm>
            <a:off x="5027892" y="1754556"/>
            <a:ext cx="19602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Comités sectoriales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E1CD4FF-1FB6-334F-B943-FBF5D9D1AC1B}"/>
              </a:ext>
            </a:extLst>
          </p:cNvPr>
          <p:cNvSpPr txBox="1"/>
          <p:nvPr/>
        </p:nvSpPr>
        <p:spPr>
          <a:xfrm>
            <a:off x="4343530" y="2321565"/>
            <a:ext cx="3547108" cy="1920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Espacios de intercambios de experiencias, visiones, y vinculación público-privada.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Infraestructura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Energía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Gestión Personas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Seguridad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Legal y Regulatorio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Innovación y Tecnología</a:t>
            </a:r>
          </a:p>
        </p:txBody>
      </p:sp>
      <p:sp>
        <p:nvSpPr>
          <p:cNvPr id="35" name="Google Shape;260;p18">
            <a:extLst>
              <a:ext uri="{FF2B5EF4-FFF2-40B4-BE49-F238E27FC236}">
                <a16:creationId xmlns:a16="http://schemas.microsoft.com/office/drawing/2014/main" id="{918F2DF9-136F-1443-A6DE-E0F963388893}"/>
              </a:ext>
            </a:extLst>
          </p:cNvPr>
          <p:cNvSpPr txBox="1"/>
          <p:nvPr/>
        </p:nvSpPr>
        <p:spPr>
          <a:xfrm>
            <a:off x="8895207" y="1774241"/>
            <a:ext cx="250851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Plataformas de comunicación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E9612BC-657B-2444-89C5-1D748D75D7AC}"/>
              </a:ext>
            </a:extLst>
          </p:cNvPr>
          <p:cNvSpPr txBox="1"/>
          <p:nvPr/>
        </p:nvSpPr>
        <p:spPr>
          <a:xfrm>
            <a:off x="8215084" y="2320549"/>
            <a:ext cx="3137130" cy="1920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Canales de comunicación para que los socios puedan difundir sus actividades, noticias u otro.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RRSS (LinkedIn, Instagram)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Web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Revista Digital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Mercado CAMARA DE COMERCIO ESPAÑOLA</a:t>
            </a:r>
          </a:p>
        </p:txBody>
      </p:sp>
      <p:sp>
        <p:nvSpPr>
          <p:cNvPr id="56" name="Google Shape;260;p18">
            <a:extLst>
              <a:ext uri="{FF2B5EF4-FFF2-40B4-BE49-F238E27FC236}">
                <a16:creationId xmlns:a16="http://schemas.microsoft.com/office/drawing/2014/main" id="{84B970F4-AAD8-0342-81DB-D4AE5B86F854}"/>
              </a:ext>
            </a:extLst>
          </p:cNvPr>
          <p:cNvSpPr txBox="1"/>
          <p:nvPr/>
        </p:nvSpPr>
        <p:spPr>
          <a:xfrm>
            <a:off x="1152230" y="5042587"/>
            <a:ext cx="286685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Informes sectoriales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FCABC27-979F-7E45-A316-A896D9FB17A4}"/>
              </a:ext>
            </a:extLst>
          </p:cNvPr>
          <p:cNvSpPr txBox="1"/>
          <p:nvPr/>
        </p:nvSpPr>
        <p:spPr>
          <a:xfrm>
            <a:off x="471978" y="5511275"/>
            <a:ext cx="3547108" cy="4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Acceso a estudios elaborados por los comités y empresas socias.</a:t>
            </a:r>
          </a:p>
        </p:txBody>
      </p:sp>
      <p:sp>
        <p:nvSpPr>
          <p:cNvPr id="58" name="Google Shape;260;p18">
            <a:extLst>
              <a:ext uri="{FF2B5EF4-FFF2-40B4-BE49-F238E27FC236}">
                <a16:creationId xmlns:a16="http://schemas.microsoft.com/office/drawing/2014/main" id="{D03389A1-F256-404E-80A2-B39058DDBA93}"/>
              </a:ext>
            </a:extLst>
          </p:cNvPr>
          <p:cNvSpPr txBox="1"/>
          <p:nvPr/>
        </p:nvSpPr>
        <p:spPr>
          <a:xfrm>
            <a:off x="5027892" y="5042588"/>
            <a:ext cx="286274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Directorio digital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05BA7E1-00D9-D04C-9970-6124A0E1EA8B}"/>
              </a:ext>
            </a:extLst>
          </p:cNvPr>
          <p:cNvSpPr txBox="1"/>
          <p:nvPr/>
        </p:nvSpPr>
        <p:spPr>
          <a:xfrm>
            <a:off x="4343530" y="5511275"/>
            <a:ext cx="3547108" cy="960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Acceso a listado de socios y redes de contacto exclusivas. Puedes solicitar listados segmentados de acuerdo a la necesidad de tu empresa.</a:t>
            </a:r>
          </a:p>
        </p:txBody>
      </p:sp>
      <p:sp>
        <p:nvSpPr>
          <p:cNvPr id="60" name="Google Shape;260;p18">
            <a:extLst>
              <a:ext uri="{FF2B5EF4-FFF2-40B4-BE49-F238E27FC236}">
                <a16:creationId xmlns:a16="http://schemas.microsoft.com/office/drawing/2014/main" id="{8B93228B-F209-8F42-BF5A-090707AB5849}"/>
              </a:ext>
            </a:extLst>
          </p:cNvPr>
          <p:cNvSpPr txBox="1"/>
          <p:nvPr/>
        </p:nvSpPr>
        <p:spPr>
          <a:xfrm>
            <a:off x="8895207" y="5044395"/>
            <a:ext cx="289725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sz="1600" dirty="0">
                <a:solidFill>
                  <a:schemeClr val="tx1"/>
                </a:solidFill>
              </a:rPr>
              <a:t>Convenios y descuentos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B30BD5C-8206-7D4A-9239-E8FB840066FB}"/>
              </a:ext>
            </a:extLst>
          </p:cNvPr>
          <p:cNvSpPr txBox="1"/>
          <p:nvPr/>
        </p:nvSpPr>
        <p:spPr>
          <a:xfrm>
            <a:off x="8215082" y="5511275"/>
            <a:ext cx="3547108" cy="720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s-CL" sz="1200" dirty="0">
                <a:solidFill>
                  <a:schemeClr val="tx1"/>
                </a:solidFill>
                <a:latin typeface="Montserrat" pitchFamily="2" charset="77"/>
              </a:rPr>
              <a:t>Accede y/o promociona productos y/o servicios con descuentos especiales para socios.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A2807F5B-26A7-F848-B1D8-C0269AFE2763}"/>
              </a:ext>
            </a:extLst>
          </p:cNvPr>
          <p:cNvSpPr/>
          <p:nvPr/>
        </p:nvSpPr>
        <p:spPr>
          <a:xfrm>
            <a:off x="471978" y="1701059"/>
            <a:ext cx="580445" cy="580445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0C81E70B-7058-4B4D-B31B-71A33E21705E}"/>
              </a:ext>
            </a:extLst>
          </p:cNvPr>
          <p:cNvSpPr/>
          <p:nvPr/>
        </p:nvSpPr>
        <p:spPr>
          <a:xfrm>
            <a:off x="4343530" y="1701059"/>
            <a:ext cx="580445" cy="580445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5091D886-E8F9-264A-AA76-4916ECA388EA}"/>
              </a:ext>
            </a:extLst>
          </p:cNvPr>
          <p:cNvSpPr/>
          <p:nvPr/>
        </p:nvSpPr>
        <p:spPr>
          <a:xfrm>
            <a:off x="8215082" y="1701059"/>
            <a:ext cx="580445" cy="580445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DB227AC3-C3E3-E946-BCC7-384A3FD8FAA9}"/>
              </a:ext>
            </a:extLst>
          </p:cNvPr>
          <p:cNvSpPr/>
          <p:nvPr/>
        </p:nvSpPr>
        <p:spPr>
          <a:xfrm>
            <a:off x="471978" y="4877284"/>
            <a:ext cx="580445" cy="580445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5CAAC7BC-F09D-7F4F-BBD2-FEE5B5CD10DB}"/>
              </a:ext>
            </a:extLst>
          </p:cNvPr>
          <p:cNvSpPr/>
          <p:nvPr/>
        </p:nvSpPr>
        <p:spPr>
          <a:xfrm>
            <a:off x="4343530" y="4877284"/>
            <a:ext cx="580445" cy="580445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5BFBF19A-89BB-C847-A981-165C2647573A}"/>
              </a:ext>
            </a:extLst>
          </p:cNvPr>
          <p:cNvSpPr/>
          <p:nvPr/>
        </p:nvSpPr>
        <p:spPr>
          <a:xfrm>
            <a:off x="8215082" y="4877284"/>
            <a:ext cx="580445" cy="580445"/>
          </a:xfrm>
          <a:prstGeom prst="ellipse">
            <a:avLst/>
          </a:prstGeom>
          <a:solidFill>
            <a:srgbClr val="BDA55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01764C0B-81CF-2D45-B8EE-BDAC91AA9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0" b="-2"/>
          <a:stretch/>
        </p:blipFill>
        <p:spPr>
          <a:xfrm>
            <a:off x="0" y="-21569"/>
            <a:ext cx="12192000" cy="1352459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:a16="http://schemas.microsoft.com/office/drawing/2014/main" id="{C96BA851-CDD7-C647-8080-5A406BD558C7}"/>
              </a:ext>
            </a:extLst>
          </p:cNvPr>
          <p:cNvSpPr txBox="1"/>
          <p:nvPr/>
        </p:nvSpPr>
        <p:spPr>
          <a:xfrm>
            <a:off x="4961074" y="342368"/>
            <a:ext cx="226985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Arial"/>
              </a:rPr>
              <a:t>BENEFICIOS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1AA0EE-650A-6344-89C2-0BDA1FDAC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5" y="1817176"/>
            <a:ext cx="348209" cy="3482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69F539-2D41-5B41-BAE9-043367296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6" y="1784608"/>
            <a:ext cx="361985" cy="3619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A5D38F-4F5E-6C4C-AD67-7935924A1A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33" y="1817176"/>
            <a:ext cx="340367" cy="3403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1FCC2A-D5A2-F048-B4C1-25ED44B170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5" y="4990708"/>
            <a:ext cx="349978" cy="3499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AABA2F-DB8F-1C43-8D30-684B62D1E9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20" y="4983082"/>
            <a:ext cx="348209" cy="3482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A350E6-8019-8943-8BA6-3CD91D72C4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78" y="4986276"/>
            <a:ext cx="349978" cy="34997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71A5D97-8F2F-3740-991B-E58A21E066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46" y="6119903"/>
            <a:ext cx="791491" cy="7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59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C09AF5F9DC9A41BF6511DEA35F6F8D" ma:contentTypeVersion="13" ma:contentTypeDescription="Crear nuevo documento." ma:contentTypeScope="" ma:versionID="04a7b8fd9e0027f5ee3896a59ace241a">
  <xsd:schema xmlns:xsd="http://www.w3.org/2001/XMLSchema" xmlns:xs="http://www.w3.org/2001/XMLSchema" xmlns:p="http://schemas.microsoft.com/office/2006/metadata/properties" xmlns:ns2="77da0d27-361f-4a43-b1c1-910f1aeb5162" xmlns:ns3="28543b7b-3399-4749-8b26-b069bcc14a0b" targetNamespace="http://schemas.microsoft.com/office/2006/metadata/properties" ma:root="true" ma:fieldsID="4f771a82dc53cc06432d6d031643ed5a" ns2:_="" ns3:_="">
    <xsd:import namespace="77da0d27-361f-4a43-b1c1-910f1aeb5162"/>
    <xsd:import namespace="28543b7b-3399-4749-8b26-b069bcc14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a0d27-361f-4a43-b1c1-910f1aeb5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add1097-3a08-487f-98c7-5ad8cf583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43b7b-3399-4749-8b26-b069bcc14a0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42f33b-d4ee-497c-b7b8-a4234daccda4}" ma:internalName="TaxCatchAll" ma:showField="CatchAllData" ma:web="28543b7b-3399-4749-8b26-b069bcc14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88ECD-590E-44DF-9CBD-3713763C12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496B40-5A19-4DA5-828B-E62ECCB99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a0d27-361f-4a43-b1c1-910f1aeb5162"/>
    <ds:schemaRef ds:uri="28543b7b-3399-4749-8b26-b069bcc14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1199</Words>
  <Application>Microsoft Office PowerPoint</Application>
  <PresentationFormat>Panorámica</PresentationFormat>
  <Paragraphs>185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TENEMOS 6 COMITÉS DE TRABAJO INTEGRADOS POR DIRECTORES Y SOCIOS</vt:lpstr>
      <vt:lpstr>TENEMOS 6 COMITÉS DE TRABAJO INTEGRADOS POR DIRECTORES Y SOCIOS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Luisa Iriarte</dc:creator>
  <cp:lastModifiedBy>Fernando Rodriguez</cp:lastModifiedBy>
  <cp:revision>63</cp:revision>
  <dcterms:modified xsi:type="dcterms:W3CDTF">2026-01-13T15:09:36Z</dcterms:modified>
</cp:coreProperties>
</file>